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91" r:id="rId4"/>
    <p:sldId id="292" r:id="rId5"/>
    <p:sldId id="295" r:id="rId6"/>
    <p:sldId id="296" r:id="rId7"/>
    <p:sldId id="297" r:id="rId8"/>
    <p:sldId id="304" r:id="rId9"/>
    <p:sldId id="302" r:id="rId10"/>
    <p:sldId id="320" r:id="rId11"/>
    <p:sldId id="298" r:id="rId12"/>
    <p:sldId id="315" r:id="rId13"/>
    <p:sldId id="317" r:id="rId14"/>
    <p:sldId id="313" r:id="rId15"/>
    <p:sldId id="314" r:id="rId16"/>
    <p:sldId id="303" r:id="rId17"/>
    <p:sldId id="312" r:id="rId18"/>
    <p:sldId id="311" r:id="rId19"/>
    <p:sldId id="310" r:id="rId20"/>
    <p:sldId id="308" r:id="rId21"/>
    <p:sldId id="319" r:id="rId22"/>
    <p:sldId id="307" r:id="rId23"/>
    <p:sldId id="289" r:id="rId24"/>
    <p:sldId id="2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E75B6"/>
    <a:srgbClr val="111111"/>
    <a:srgbClr val="F1F1F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A935A-F322-4ABF-B167-FD474ABD570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E54B7C0-6C08-46DB-A8DD-24A1EE9855A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Федеральные законы, стандарты безопасности труда, правила и инст­рукции по охране труда, санитарные нормы и правила  </a:t>
          </a:r>
          <a:endParaRPr lang="ru-RU" sz="105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27371-69AB-4C33-BC21-1A3E4F3B9BE4}" type="parTrans" cxnId="{00847703-4628-49F8-ABD1-174C3D99EEE5}">
      <dgm:prSet/>
      <dgm:spPr/>
      <dgm:t>
        <a:bodyPr/>
        <a:lstStyle/>
        <a:p>
          <a:endParaRPr lang="ru-RU"/>
        </a:p>
      </dgm:t>
    </dgm:pt>
    <dgm:pt modelId="{DFA1F131-F688-40F4-AA19-1EC249068C7F}" type="sibTrans" cxnId="{00847703-4628-49F8-ABD1-174C3D99EEE5}">
      <dgm:prSet/>
      <dgm:spPr/>
      <dgm:t>
        <a:bodyPr/>
        <a:lstStyle/>
        <a:p>
          <a:endParaRPr lang="ru-RU"/>
        </a:p>
      </dgm:t>
    </dgm:pt>
    <dgm:pt modelId="{44A4036F-6B19-4753-86ED-542940E6574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dirty="0"/>
        </a:p>
        <a:p>
          <a:endParaRPr lang="ru-RU" sz="1400" dirty="0"/>
        </a:p>
        <a:p>
          <a:endParaRPr lang="ru-RU" sz="1400" dirty="0"/>
        </a:p>
        <a:p>
          <a:endParaRPr lang="ru-RU" sz="1400" dirty="0"/>
        </a:p>
        <a:p>
          <a:endParaRPr lang="ru-RU" sz="1400" dirty="0"/>
        </a:p>
        <a:p>
          <a:r>
            <a: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Конституция РФ</a:t>
          </a:r>
        </a:p>
      </dgm:t>
    </dgm:pt>
    <dgm:pt modelId="{59E196C4-AB2E-4F33-9B89-C7FE7DBC4256}" type="parTrans" cxnId="{CDEE581E-3D7A-44EA-8201-C892F679DEFD}">
      <dgm:prSet/>
      <dgm:spPr/>
      <dgm:t>
        <a:bodyPr/>
        <a:lstStyle/>
        <a:p>
          <a:endParaRPr lang="ru-RU"/>
        </a:p>
      </dgm:t>
    </dgm:pt>
    <dgm:pt modelId="{27C9425B-FF5B-40F6-A210-3C7B83DC67E5}" type="sibTrans" cxnId="{CDEE581E-3D7A-44EA-8201-C892F679DEFD}">
      <dgm:prSet/>
      <dgm:spPr/>
      <dgm:t>
        <a:bodyPr/>
        <a:lstStyle/>
        <a:p>
          <a:endParaRPr lang="ru-RU"/>
        </a:p>
      </dgm:t>
    </dgm:pt>
    <dgm:pt modelId="{A640DEFB-5D5F-47F3-8961-A1DCAED274D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Трудовой Кодекс РФ</a:t>
          </a:r>
        </a:p>
      </dgm:t>
    </dgm:pt>
    <dgm:pt modelId="{86620CB3-5350-4DB5-9AA6-4AB94669CBB2}" type="parTrans" cxnId="{5D7B742A-A5F9-419A-9A02-CE72974EDCBA}">
      <dgm:prSet/>
      <dgm:spPr/>
      <dgm:t>
        <a:bodyPr/>
        <a:lstStyle/>
        <a:p>
          <a:endParaRPr lang="ru-RU"/>
        </a:p>
      </dgm:t>
    </dgm:pt>
    <dgm:pt modelId="{3A473D03-BEB2-4C1E-AE75-C0973D084F29}" type="sibTrans" cxnId="{5D7B742A-A5F9-419A-9A02-CE72974EDCBA}">
      <dgm:prSet/>
      <dgm:spPr/>
      <dgm:t>
        <a:bodyPr/>
        <a:lstStyle/>
        <a:p>
          <a:endParaRPr lang="ru-RU"/>
        </a:p>
      </dgm:t>
    </dgm:pt>
    <dgm:pt modelId="{A2DD9D2C-693E-4DE2-A6FF-096024BB7E47}" type="pres">
      <dgm:prSet presAssocID="{747A935A-F322-4ABF-B167-FD474ABD5706}" presName="Name0" presStyleCnt="0">
        <dgm:presLayoutVars>
          <dgm:dir/>
          <dgm:animLvl val="lvl"/>
          <dgm:resizeHandles val="exact"/>
        </dgm:presLayoutVars>
      </dgm:prSet>
      <dgm:spPr/>
    </dgm:pt>
    <dgm:pt modelId="{42796162-F009-48C4-9D46-A2E6233D9EE6}" type="pres">
      <dgm:prSet presAssocID="{44A4036F-6B19-4753-86ED-542940E65747}" presName="Name8" presStyleCnt="0"/>
      <dgm:spPr/>
    </dgm:pt>
    <dgm:pt modelId="{58AB8B0F-E595-4C07-9265-F0412E455AB1}" type="pres">
      <dgm:prSet presAssocID="{44A4036F-6B19-4753-86ED-542940E65747}" presName="level" presStyleLbl="node1" presStyleIdx="0" presStyleCnt="3" custScaleY="196073">
        <dgm:presLayoutVars>
          <dgm:chMax val="1"/>
          <dgm:bulletEnabled val="1"/>
        </dgm:presLayoutVars>
      </dgm:prSet>
      <dgm:spPr/>
    </dgm:pt>
    <dgm:pt modelId="{C886E3C2-E68E-49BC-B112-20627CF0D11D}" type="pres">
      <dgm:prSet presAssocID="{44A4036F-6B19-4753-86ED-542940E657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64E3C5A-0304-4437-9E40-7DCB1D6E4013}" type="pres">
      <dgm:prSet presAssocID="{A640DEFB-5D5F-47F3-8961-A1DCAED274DB}" presName="Name8" presStyleCnt="0"/>
      <dgm:spPr/>
    </dgm:pt>
    <dgm:pt modelId="{1D0109CD-B336-472E-94C2-32F250607330}" type="pres">
      <dgm:prSet presAssocID="{A640DEFB-5D5F-47F3-8961-A1DCAED274DB}" presName="level" presStyleLbl="node1" presStyleIdx="1" presStyleCnt="3">
        <dgm:presLayoutVars>
          <dgm:chMax val="1"/>
          <dgm:bulletEnabled val="1"/>
        </dgm:presLayoutVars>
      </dgm:prSet>
      <dgm:spPr/>
    </dgm:pt>
    <dgm:pt modelId="{409C83EB-422D-4985-B75E-8BFF37A987A5}" type="pres">
      <dgm:prSet presAssocID="{A640DEFB-5D5F-47F3-8961-A1DCAED274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106729-8C71-4614-A0BB-3782FB142F94}" type="pres">
      <dgm:prSet presAssocID="{9E54B7C0-6C08-46DB-A8DD-24A1EE9855AC}" presName="Name8" presStyleCnt="0"/>
      <dgm:spPr/>
    </dgm:pt>
    <dgm:pt modelId="{7B52F1CC-252D-417E-B9CC-49755A73CB07}" type="pres">
      <dgm:prSet presAssocID="{9E54B7C0-6C08-46DB-A8DD-24A1EE9855AC}" presName="level" presStyleLbl="node1" presStyleIdx="2" presStyleCnt="3">
        <dgm:presLayoutVars>
          <dgm:chMax val="1"/>
          <dgm:bulletEnabled val="1"/>
        </dgm:presLayoutVars>
      </dgm:prSet>
      <dgm:spPr/>
    </dgm:pt>
    <dgm:pt modelId="{AA3132A1-1FE0-4DDA-8EFA-94C40032B283}" type="pres">
      <dgm:prSet presAssocID="{9E54B7C0-6C08-46DB-A8DD-24A1EE9855A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0847703-4628-49F8-ABD1-174C3D99EEE5}" srcId="{747A935A-F322-4ABF-B167-FD474ABD5706}" destId="{9E54B7C0-6C08-46DB-A8DD-24A1EE9855AC}" srcOrd="2" destOrd="0" parTransId="{EF427371-69AB-4C33-BC21-1A3E4F3B9BE4}" sibTransId="{DFA1F131-F688-40F4-AA19-1EC249068C7F}"/>
    <dgm:cxn modelId="{714FD414-4A08-4827-8404-1F29C6A462A6}" type="presOf" srcId="{9E54B7C0-6C08-46DB-A8DD-24A1EE9855AC}" destId="{7B52F1CC-252D-417E-B9CC-49755A73CB07}" srcOrd="0" destOrd="0" presId="urn:microsoft.com/office/officeart/2005/8/layout/pyramid1"/>
    <dgm:cxn modelId="{CDEE581E-3D7A-44EA-8201-C892F679DEFD}" srcId="{747A935A-F322-4ABF-B167-FD474ABD5706}" destId="{44A4036F-6B19-4753-86ED-542940E65747}" srcOrd="0" destOrd="0" parTransId="{59E196C4-AB2E-4F33-9B89-C7FE7DBC4256}" sibTransId="{27C9425B-FF5B-40F6-A210-3C7B83DC67E5}"/>
    <dgm:cxn modelId="{58757D26-F8C8-49E2-BC25-6506C2972ED4}" type="presOf" srcId="{A640DEFB-5D5F-47F3-8961-A1DCAED274DB}" destId="{1D0109CD-B336-472E-94C2-32F250607330}" srcOrd="0" destOrd="0" presId="urn:microsoft.com/office/officeart/2005/8/layout/pyramid1"/>
    <dgm:cxn modelId="{5D7B742A-A5F9-419A-9A02-CE72974EDCBA}" srcId="{747A935A-F322-4ABF-B167-FD474ABD5706}" destId="{A640DEFB-5D5F-47F3-8961-A1DCAED274DB}" srcOrd="1" destOrd="0" parTransId="{86620CB3-5350-4DB5-9AA6-4AB94669CBB2}" sibTransId="{3A473D03-BEB2-4C1E-AE75-C0973D084F29}"/>
    <dgm:cxn modelId="{66721A3E-96AB-465B-918D-ACBD32653144}" type="presOf" srcId="{44A4036F-6B19-4753-86ED-542940E65747}" destId="{C886E3C2-E68E-49BC-B112-20627CF0D11D}" srcOrd="1" destOrd="0" presId="urn:microsoft.com/office/officeart/2005/8/layout/pyramid1"/>
    <dgm:cxn modelId="{8E1E7773-6BAD-43DF-BADF-90F7429456A7}" type="presOf" srcId="{9E54B7C0-6C08-46DB-A8DD-24A1EE9855AC}" destId="{AA3132A1-1FE0-4DDA-8EFA-94C40032B283}" srcOrd="1" destOrd="0" presId="urn:microsoft.com/office/officeart/2005/8/layout/pyramid1"/>
    <dgm:cxn modelId="{2E15E278-2FA7-4706-B087-F24527C3F8BC}" type="presOf" srcId="{747A935A-F322-4ABF-B167-FD474ABD5706}" destId="{A2DD9D2C-693E-4DE2-A6FF-096024BB7E47}" srcOrd="0" destOrd="0" presId="urn:microsoft.com/office/officeart/2005/8/layout/pyramid1"/>
    <dgm:cxn modelId="{8A01417E-9F36-47A8-9C83-FC5BBA48D9CC}" type="presOf" srcId="{A640DEFB-5D5F-47F3-8961-A1DCAED274DB}" destId="{409C83EB-422D-4985-B75E-8BFF37A987A5}" srcOrd="1" destOrd="0" presId="urn:microsoft.com/office/officeart/2005/8/layout/pyramid1"/>
    <dgm:cxn modelId="{A07111B2-A6A4-4947-89CC-7C12CAC88565}" type="presOf" srcId="{44A4036F-6B19-4753-86ED-542940E65747}" destId="{58AB8B0F-E595-4C07-9265-F0412E455AB1}" srcOrd="0" destOrd="0" presId="urn:microsoft.com/office/officeart/2005/8/layout/pyramid1"/>
    <dgm:cxn modelId="{4441200C-B4DD-42FF-B4B4-F445C8E8D938}" type="presParOf" srcId="{A2DD9D2C-693E-4DE2-A6FF-096024BB7E47}" destId="{42796162-F009-48C4-9D46-A2E6233D9EE6}" srcOrd="0" destOrd="0" presId="urn:microsoft.com/office/officeart/2005/8/layout/pyramid1"/>
    <dgm:cxn modelId="{2A25998E-E32C-4969-8613-B36EEB694E72}" type="presParOf" srcId="{42796162-F009-48C4-9D46-A2E6233D9EE6}" destId="{58AB8B0F-E595-4C07-9265-F0412E455AB1}" srcOrd="0" destOrd="0" presId="urn:microsoft.com/office/officeart/2005/8/layout/pyramid1"/>
    <dgm:cxn modelId="{0C5A27BF-1165-4C4F-A621-EA6F72015555}" type="presParOf" srcId="{42796162-F009-48C4-9D46-A2E6233D9EE6}" destId="{C886E3C2-E68E-49BC-B112-20627CF0D11D}" srcOrd="1" destOrd="0" presId="urn:microsoft.com/office/officeart/2005/8/layout/pyramid1"/>
    <dgm:cxn modelId="{307EE4F4-79CF-452B-8195-539D7508826A}" type="presParOf" srcId="{A2DD9D2C-693E-4DE2-A6FF-096024BB7E47}" destId="{A64E3C5A-0304-4437-9E40-7DCB1D6E4013}" srcOrd="1" destOrd="0" presId="urn:microsoft.com/office/officeart/2005/8/layout/pyramid1"/>
    <dgm:cxn modelId="{4C892F87-7451-4897-A322-9450BB18392E}" type="presParOf" srcId="{A64E3C5A-0304-4437-9E40-7DCB1D6E4013}" destId="{1D0109CD-B336-472E-94C2-32F250607330}" srcOrd="0" destOrd="0" presId="urn:microsoft.com/office/officeart/2005/8/layout/pyramid1"/>
    <dgm:cxn modelId="{CA3B7D5B-2CF7-4F7D-9E58-E571E0610C4C}" type="presParOf" srcId="{A64E3C5A-0304-4437-9E40-7DCB1D6E4013}" destId="{409C83EB-422D-4985-B75E-8BFF37A987A5}" srcOrd="1" destOrd="0" presId="urn:microsoft.com/office/officeart/2005/8/layout/pyramid1"/>
    <dgm:cxn modelId="{202BA141-C114-47DA-92BA-48C4ED5E6EAF}" type="presParOf" srcId="{A2DD9D2C-693E-4DE2-A6FF-096024BB7E47}" destId="{89106729-8C71-4614-A0BB-3782FB142F94}" srcOrd="2" destOrd="0" presId="urn:microsoft.com/office/officeart/2005/8/layout/pyramid1"/>
    <dgm:cxn modelId="{6068C984-BCA4-420A-8BFC-BAFA0EB9C24D}" type="presParOf" srcId="{89106729-8C71-4614-A0BB-3782FB142F94}" destId="{7B52F1CC-252D-417E-B9CC-49755A73CB07}" srcOrd="0" destOrd="0" presId="urn:microsoft.com/office/officeart/2005/8/layout/pyramid1"/>
    <dgm:cxn modelId="{15816EAC-F056-4B9D-91DE-65146552EE97}" type="presParOf" srcId="{89106729-8C71-4614-A0BB-3782FB142F94}" destId="{AA3132A1-1FE0-4DDA-8EFA-94C40032B2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B8B0F-E595-4C07-9265-F0412E455AB1}">
      <dsp:nvSpPr>
        <dsp:cNvPr id="0" name=""/>
        <dsp:cNvSpPr/>
      </dsp:nvSpPr>
      <dsp:spPr>
        <a:xfrm>
          <a:off x="1377448" y="0"/>
          <a:ext cx="2700804" cy="1946768"/>
        </a:xfrm>
        <a:prstGeom prst="trapezoid">
          <a:avLst>
            <a:gd name="adj" fmla="val 69366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Конституция РФ</a:t>
          </a:r>
        </a:p>
      </dsp:txBody>
      <dsp:txXfrm>
        <a:off x="1377448" y="0"/>
        <a:ext cx="2700804" cy="1946768"/>
      </dsp:txXfrm>
    </dsp:sp>
    <dsp:sp modelId="{1D0109CD-B336-472E-94C2-32F250607330}">
      <dsp:nvSpPr>
        <dsp:cNvPr id="0" name=""/>
        <dsp:cNvSpPr/>
      </dsp:nvSpPr>
      <dsp:spPr>
        <a:xfrm>
          <a:off x="688724" y="1946768"/>
          <a:ext cx="4078252" cy="992879"/>
        </a:xfrm>
        <a:prstGeom prst="trapezoid">
          <a:avLst>
            <a:gd name="adj" fmla="val 69366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Трудовой Кодекс РФ</a:t>
          </a:r>
        </a:p>
      </dsp:txBody>
      <dsp:txXfrm>
        <a:off x="1402418" y="1946768"/>
        <a:ext cx="2650864" cy="992879"/>
      </dsp:txXfrm>
    </dsp:sp>
    <dsp:sp modelId="{7B52F1CC-252D-417E-B9CC-49755A73CB07}">
      <dsp:nvSpPr>
        <dsp:cNvPr id="0" name=""/>
        <dsp:cNvSpPr/>
      </dsp:nvSpPr>
      <dsp:spPr>
        <a:xfrm>
          <a:off x="0" y="2939647"/>
          <a:ext cx="5455701" cy="992879"/>
        </a:xfrm>
        <a:prstGeom prst="trapezoid">
          <a:avLst>
            <a:gd name="adj" fmla="val 69366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Федеральные законы, стандарты безопасности труда, правила и инст­рукции по охране труда, санитарные нормы и правила  </a:t>
          </a:r>
          <a:endParaRPr lang="ru-RU" sz="105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4747" y="2939647"/>
        <a:ext cx="3546205" cy="992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0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6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5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36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42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88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96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3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68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39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0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8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03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0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3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3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1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4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6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8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8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7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5C11EB-D329-41AC-A27B-AABF4C97971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3B2F6E2-0908-4D29-8778-2BC2E0C3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5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3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14.sv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14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68.svg"/><Relationship Id="rId9" Type="http://schemas.openxmlformats.org/officeDocument/2006/relationships/image" Target="../media/image75.png"/><Relationship Id="rId14" Type="http://schemas.openxmlformats.org/officeDocument/2006/relationships/image" Target="../media/image8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67.png"/><Relationship Id="rId7" Type="http://schemas.openxmlformats.org/officeDocument/2006/relationships/image" Target="../media/image83.png"/><Relationship Id="rId12" Type="http://schemas.openxmlformats.org/officeDocument/2006/relationships/image" Target="../media/image8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68.sv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sv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sv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99.png"/><Relationship Id="rId7" Type="http://schemas.openxmlformats.org/officeDocument/2006/relationships/image" Target="../media/image10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10" Type="http://schemas.openxmlformats.org/officeDocument/2006/relationships/image" Target="../media/image109.svg"/><Relationship Id="rId4" Type="http://schemas.openxmlformats.org/officeDocument/2006/relationships/image" Target="../media/image100.svg"/><Relationship Id="rId9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jpeg"/><Relationship Id="rId5" Type="http://schemas.openxmlformats.org/officeDocument/2006/relationships/image" Target="../media/image117.png"/><Relationship Id="rId10" Type="http://schemas.openxmlformats.org/officeDocument/2006/relationships/image" Target="../media/image109.svg"/><Relationship Id="rId4" Type="http://schemas.openxmlformats.org/officeDocument/2006/relationships/image" Target="../media/image116.png"/><Relationship Id="rId9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sv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4.sv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5.jpe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14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6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2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14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723" y="595533"/>
            <a:ext cx="11116755" cy="2143403"/>
          </a:xfrm>
          <a:prstGeom prst="rect">
            <a:avLst/>
          </a:prstGeom>
          <a:noFill/>
        </p:spPr>
        <p:txBody>
          <a:bodyPr wrap="square" lIns="65274" tIns="32637" rIns="65274" bIns="32637" rtlCol="0">
            <a:spAutoFit/>
          </a:bodyPr>
          <a:lstStyle/>
          <a:p>
            <a:pPr algn="ctr"/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Вводный инструктаж</a:t>
            </a:r>
          </a:p>
          <a:p>
            <a:pPr algn="ctr"/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охране труда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5486" y="3978832"/>
            <a:ext cx="5588893" cy="804575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>
            <a:defPPr>
              <a:defRPr lang="ru-RU"/>
            </a:defPPr>
            <a:lvl1pPr>
              <a:defRPr sz="2300">
                <a:solidFill>
                  <a:schemeClr val="bg1"/>
                </a:solidFill>
                <a:latin typeface="Gilroy" pitchFamily="50" charset="-52"/>
              </a:defRPr>
            </a:lvl1pPr>
          </a:lstStyle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для лиц, поступающих на работу в </a:t>
            </a: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РХТУ им. Д.И. Менделеева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48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ru-RU" sz="2400" dirty="0">
                <a:solidFill>
                  <a:srgbClr val="2E75B6"/>
                </a:solidFill>
                <a:latin typeface="Arial" panose="020B0604020202020204" pitchFamily="34" charset="0"/>
              </a:rPr>
              <a:t>Основные обязанности администрации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77543DE-110E-43E1-9235-29AC0819ADD0}"/>
              </a:ext>
            </a:extLst>
          </p:cNvPr>
          <p:cNvSpPr/>
          <p:nvPr/>
        </p:nvSpPr>
        <p:spPr>
          <a:xfrm>
            <a:off x="1193332" y="2034274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63E0CC-0EA1-4DAF-BB2B-2BBECD816F81}"/>
              </a:ext>
            </a:extLst>
          </p:cNvPr>
          <p:cNvSpPr txBox="1"/>
          <p:nvPr/>
        </p:nvSpPr>
        <p:spPr>
          <a:xfrm>
            <a:off x="2231970" y="2034274"/>
            <a:ext cx="34402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</a:rPr>
              <a:t>обеспечить безопасные условия труда, исправное состояние оборудования, помещений, отопления, вентиляции;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1B952-6C1B-4768-BD5F-60FF77952283}"/>
              </a:ext>
            </a:extLst>
          </p:cNvPr>
          <p:cNvSpPr txBox="1"/>
          <p:nvPr/>
        </p:nvSpPr>
        <p:spPr>
          <a:xfrm>
            <a:off x="7453653" y="2085555"/>
            <a:ext cx="31575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</a:rPr>
              <a:t>осуществлять материально-техническое обеспечение образовательной, научной и хозяйственной деятельности;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C0E2E-CCFB-48EA-8D1A-855B787B7DDF}"/>
              </a:ext>
            </a:extLst>
          </p:cNvPr>
          <p:cNvSpPr txBox="1"/>
          <p:nvPr/>
        </p:nvSpPr>
        <p:spPr>
          <a:xfrm>
            <a:off x="7416710" y="3887362"/>
            <a:ext cx="38719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</a:rPr>
              <a:t>соблюдать законодательство о труде, правила охраны труда, улучшать условия труда работников, информировать работников о потенциальных рисках на рабочих местах;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47A7E3A-F4B0-485D-9C31-145D05A1D314}"/>
              </a:ext>
            </a:extLst>
          </p:cNvPr>
          <p:cNvSpPr/>
          <p:nvPr/>
        </p:nvSpPr>
        <p:spPr>
          <a:xfrm>
            <a:off x="6206018" y="3872285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20A7577-836E-40DA-B8BF-D313285DB1BE}"/>
              </a:ext>
            </a:extLst>
          </p:cNvPr>
          <p:cNvSpPr/>
          <p:nvPr/>
        </p:nvSpPr>
        <p:spPr>
          <a:xfrm>
            <a:off x="6206018" y="2034272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Инструменты со сплошной заливкой">
            <a:extLst>
              <a:ext uri="{FF2B5EF4-FFF2-40B4-BE49-F238E27FC236}">
                <a16:creationId xmlns:a16="http://schemas.microsoft.com/office/drawing/2014/main" id="{B97AFEA9-299A-4E1D-9D37-BDD806BD7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35329" y="2177862"/>
            <a:ext cx="619855" cy="619855"/>
          </a:xfrm>
          <a:prstGeom prst="rect">
            <a:avLst/>
          </a:prstGeom>
        </p:spPr>
      </p:pic>
      <p:pic>
        <p:nvPicPr>
          <p:cNvPr id="21" name="Рисунок 20" descr="Преподаватель со сплошной заливкой">
            <a:extLst>
              <a:ext uri="{FF2B5EF4-FFF2-40B4-BE49-F238E27FC236}">
                <a16:creationId xmlns:a16="http://schemas.microsoft.com/office/drawing/2014/main" id="{16162249-5DFE-4AC9-B18F-773377FFA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49606" y="2153083"/>
            <a:ext cx="619855" cy="619855"/>
          </a:xfrm>
          <a:prstGeom prst="rect">
            <a:avLst/>
          </a:prstGeom>
        </p:spPr>
      </p:pic>
      <p:pic>
        <p:nvPicPr>
          <p:cNvPr id="22" name="Рисунок 21" descr="Книги на полке со сплошной заливкой">
            <a:extLst>
              <a:ext uri="{FF2B5EF4-FFF2-40B4-BE49-F238E27FC236}">
                <a16:creationId xmlns:a16="http://schemas.microsoft.com/office/drawing/2014/main" id="{8235821E-3139-4205-9D31-F0DFF5B05C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49605" y="4028879"/>
            <a:ext cx="619855" cy="619855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A892F680-196D-48FB-8C5A-8D68B15CDF70}"/>
              </a:ext>
            </a:extLst>
          </p:cNvPr>
          <p:cNvSpPr/>
          <p:nvPr/>
        </p:nvSpPr>
        <p:spPr>
          <a:xfrm>
            <a:off x="1173302" y="3922821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9C1872-85FE-49BF-B67E-EEE24B8FFF64}"/>
              </a:ext>
            </a:extLst>
          </p:cNvPr>
          <p:cNvSpPr txBox="1"/>
          <p:nvPr/>
        </p:nvSpPr>
        <p:spPr>
          <a:xfrm>
            <a:off x="2231970" y="3922798"/>
            <a:ext cx="3582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</a:rPr>
              <a:t>не допускать к работе лиц в состоянии алкогольного, наркотического или токсического опьянения.</a:t>
            </a:r>
          </a:p>
        </p:txBody>
      </p:sp>
      <p:pic>
        <p:nvPicPr>
          <p:cNvPr id="26" name="Рисунок 25" descr="Закрыть со сплошной заливкой">
            <a:extLst>
              <a:ext uri="{FF2B5EF4-FFF2-40B4-BE49-F238E27FC236}">
                <a16:creationId xmlns:a16="http://schemas.microsoft.com/office/drawing/2014/main" id="{A45D20CD-5541-426D-8F14-3DA725D48E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00307" y="4066409"/>
            <a:ext cx="619855" cy="6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ошечные люди готовят счет на компьютерной изолированной плоской иллюстрации. Бесплатные векторы">
            <a:extLst>
              <a:ext uri="{FF2B5EF4-FFF2-40B4-BE49-F238E27FC236}">
                <a16:creationId xmlns:a16="http://schemas.microsoft.com/office/drawing/2014/main" id="{DB57B6D1-0F74-4E08-8AD5-E9A70479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67" y="4664789"/>
            <a:ext cx="3292445" cy="21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535987" y="1276271"/>
            <a:ext cx="109246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Администрация Университета выделяет средства для:</a:t>
            </a:r>
          </a:p>
          <a:p>
            <a:pPr marL="285750" lvl="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приобретения спецодежды, спецобуви и других средств индивидуальной защиты работникам, занятым на работах с вредными факторами;</a:t>
            </a:r>
          </a:p>
          <a:p>
            <a:pPr marL="285750" lvl="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обучения и проверки знаний работников требований и норм охраны труда;</a:t>
            </a:r>
          </a:p>
          <a:p>
            <a:pPr marL="285750" lvl="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проведения обязательных предварительных и периодических медицинских осмотров работников;</a:t>
            </a:r>
          </a:p>
          <a:p>
            <a:pPr marL="285750" lvl="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специальной оценки условий труда работников. По результатам специальной оценки условий труда работникам устанавливаются компенсации (доплаты, дополнительный отпуск и др.);</a:t>
            </a:r>
          </a:p>
          <a:p>
            <a:pPr marL="285750" lvl="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утилизации токсичных отходов.</a:t>
            </a:r>
          </a:p>
          <a:p>
            <a:r>
              <a:rPr lang="ru-RU" dirty="0">
                <a:latin typeface="Arial" panose="020B0604020202020204" pitchFamily="34" charset="0"/>
              </a:rPr>
              <a:t>Руководители, должностные лица и работники Университета несут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персональную ответственность за выполнение должностных обязанностей и соблюде­ние требований </a:t>
            </a:r>
            <a:r>
              <a:rPr lang="ru-RU" dirty="0">
                <a:latin typeface="Arial" panose="020B0604020202020204" pitchFamily="34" charset="0"/>
              </a:rPr>
              <a:t>правил, инструкций и других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нормативных правовых документов по охране труда и обеспечению безопасности </a:t>
            </a:r>
            <a:r>
              <a:rPr lang="ru-RU" dirty="0">
                <a:latin typeface="Arial" panose="020B0604020202020204" pitchFamily="34" charset="0"/>
              </a:rPr>
              <a:t>образовательного процесса.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 Особые требования </a:t>
            </a:r>
            <a:r>
              <a:rPr lang="ru-RU" dirty="0">
                <a:latin typeface="Arial" panose="020B0604020202020204" pitchFamily="34" charset="0"/>
              </a:rPr>
              <a:t>по охране труда предъявляются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к работающим в химических лабораториях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9194072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ru-RU" sz="2400" dirty="0">
                <a:solidFill>
                  <a:srgbClr val="2E75B6"/>
                </a:solidFill>
                <a:latin typeface="Arial" panose="020B0604020202020204" pitchFamily="34" charset="0"/>
              </a:rPr>
              <a:t>Основные обязанности администрации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8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84269F-486C-4F40-BFB1-F0497335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26" y="4612590"/>
            <a:ext cx="3321747" cy="2214498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535987" y="1276271"/>
            <a:ext cx="112924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охраной труда (СУОТ) -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взаимосвязанных и взаимодействующих между собой элементов, устанавливающих политику и цели в области охраны труда у работодателя и процедуры по достижению этих целей.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 обязан обеспечить создание и функционирование системы управления охраной труда.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системе управления охраной труда устанавливает: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принципы, цель и основные задачи организации работ по охране труда и обеспечению безопасности образовательного процесса;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распределение обязанностей между субъектами работ по охране труда, работниками и обучающимися;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направления работы по охране труда и обеспечению безопасности образовательного процесса в РХТУ им. Д. И. Менделеева;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порядок расследования несчастных случаев на производстве;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механизмы контроля функционирования СУОТ;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е) анализ эффективности СУОТ со стороны работодателя.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9194072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Управление охраной труда</a:t>
            </a:r>
          </a:p>
        </p:txBody>
      </p:sp>
    </p:spTree>
    <p:extLst>
      <p:ext uri="{BB962C8B-B14F-4D97-AF65-F5344CB8AC3E}">
        <p14:creationId xmlns:p14="http://schemas.microsoft.com/office/powerpoint/2010/main" val="153067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747718" y="1116757"/>
            <a:ext cx="10924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r>
              <a:rPr lang="ru-RU" dirty="0">
                <a:latin typeface="Arial" panose="020B0604020202020204" pitchFamily="34" charset="0"/>
              </a:rPr>
              <a:t>Система организации работы по охране труда в Университете и его структурных подразделениях определяется различными локальными нормативными актами. В Университете органы управления охраной труда и обеспечением  безопасности образовательного процесса включают следующие звенья: </a:t>
            </a: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9194072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Управление охраной труда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F9BCE80-4636-40EC-BB22-EDEF04EBB3A2}"/>
              </a:ext>
            </a:extLst>
          </p:cNvPr>
          <p:cNvSpPr/>
          <p:nvPr/>
        </p:nvSpPr>
        <p:spPr>
          <a:xfrm>
            <a:off x="8877959" y="2594084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9D602AB-41FC-48B7-82CA-E6E7C42CD256}"/>
              </a:ext>
            </a:extLst>
          </p:cNvPr>
          <p:cNvSpPr/>
          <p:nvPr/>
        </p:nvSpPr>
        <p:spPr>
          <a:xfrm>
            <a:off x="7251152" y="3982803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FD30E6C-849B-4C30-9449-6946B5D207A8}"/>
              </a:ext>
            </a:extLst>
          </p:cNvPr>
          <p:cNvSpPr/>
          <p:nvPr/>
        </p:nvSpPr>
        <p:spPr>
          <a:xfrm>
            <a:off x="4855447" y="2597502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EB85DD2-12C3-4752-8ECB-8F5F4EA8177A}"/>
              </a:ext>
            </a:extLst>
          </p:cNvPr>
          <p:cNvSpPr/>
          <p:nvPr/>
        </p:nvSpPr>
        <p:spPr>
          <a:xfrm>
            <a:off x="1202542" y="2594085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7086453-3361-44E7-A4C0-3CFDD71BB073}"/>
              </a:ext>
            </a:extLst>
          </p:cNvPr>
          <p:cNvSpPr/>
          <p:nvPr/>
        </p:nvSpPr>
        <p:spPr>
          <a:xfrm>
            <a:off x="2928527" y="3962919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Рисунок 24" descr="Суд">
            <a:extLst>
              <a:ext uri="{FF2B5EF4-FFF2-40B4-BE49-F238E27FC236}">
                <a16:creationId xmlns:a16="http://schemas.microsoft.com/office/drawing/2014/main" id="{664177B9-D36A-435D-B21B-2772FCF16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0942" y="2724702"/>
            <a:ext cx="570231" cy="570231"/>
          </a:xfrm>
          <a:prstGeom prst="rect">
            <a:avLst/>
          </a:prstGeom>
        </p:spPr>
      </p:pic>
      <p:pic>
        <p:nvPicPr>
          <p:cNvPr id="26" name="Рисунок 25" descr="Строитель">
            <a:extLst>
              <a:ext uri="{FF2B5EF4-FFF2-40B4-BE49-F238E27FC236}">
                <a16:creationId xmlns:a16="http://schemas.microsoft.com/office/drawing/2014/main" id="{66A47783-1A7D-4DA2-BE10-B8451DBB4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6359" y="2722998"/>
            <a:ext cx="570231" cy="570231"/>
          </a:xfrm>
          <a:prstGeom prst="rect">
            <a:avLst/>
          </a:prstGeom>
        </p:spPr>
      </p:pic>
      <p:pic>
        <p:nvPicPr>
          <p:cNvPr id="27" name="Рисунок 26" descr="Мозговой штурм группы">
            <a:extLst>
              <a:ext uri="{FF2B5EF4-FFF2-40B4-BE49-F238E27FC236}">
                <a16:creationId xmlns:a16="http://schemas.microsoft.com/office/drawing/2014/main" id="{1F29A9C2-4526-4916-BA21-879323C0EC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9552" y="4091978"/>
            <a:ext cx="570231" cy="570231"/>
          </a:xfrm>
          <a:prstGeom prst="rect">
            <a:avLst/>
          </a:prstGeom>
        </p:spPr>
      </p:pic>
      <p:pic>
        <p:nvPicPr>
          <p:cNvPr id="28" name="Рисунок 27" descr="Академическая шапочка">
            <a:extLst>
              <a:ext uri="{FF2B5EF4-FFF2-40B4-BE49-F238E27FC236}">
                <a16:creationId xmlns:a16="http://schemas.microsoft.com/office/drawing/2014/main" id="{BD44F811-4800-4586-9500-51F2E17D78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23847" y="2722999"/>
            <a:ext cx="570231" cy="570231"/>
          </a:xfrm>
          <a:prstGeom prst="rect">
            <a:avLst/>
          </a:prstGeom>
        </p:spPr>
      </p:pic>
      <p:pic>
        <p:nvPicPr>
          <p:cNvPr id="29" name="Рисунок 28" descr="Офисный работник">
            <a:extLst>
              <a:ext uri="{FF2B5EF4-FFF2-40B4-BE49-F238E27FC236}">
                <a16:creationId xmlns:a16="http://schemas.microsoft.com/office/drawing/2014/main" id="{7AF3386F-3F10-43E3-AE5C-B111150045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6927" y="4122353"/>
            <a:ext cx="570231" cy="57023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CFF0869-9A3C-4FC0-AF0A-40CA0B1B59ED}"/>
              </a:ext>
            </a:extLst>
          </p:cNvPr>
          <p:cNvSpPr/>
          <p:nvPr/>
        </p:nvSpPr>
        <p:spPr>
          <a:xfrm>
            <a:off x="1185529" y="3501117"/>
            <a:ext cx="1133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ректорат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AECE430-2540-451A-941D-C864173D4201}"/>
              </a:ext>
            </a:extLst>
          </p:cNvPr>
          <p:cNvSpPr/>
          <p:nvPr/>
        </p:nvSpPr>
        <p:spPr>
          <a:xfrm>
            <a:off x="4773233" y="3507952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деканаты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1ADA688-3BA5-467C-94E3-C9FD4F1F3E81}"/>
              </a:ext>
            </a:extLst>
          </p:cNvPr>
          <p:cNvSpPr/>
          <p:nvPr/>
        </p:nvSpPr>
        <p:spPr>
          <a:xfrm>
            <a:off x="2151877" y="4914862"/>
            <a:ext cx="2723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структурные подразделения (кафедры, отделы, службы и пр.)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1D62E9D-FC63-4F78-AE1F-4845D6685747}"/>
              </a:ext>
            </a:extLst>
          </p:cNvPr>
          <p:cNvSpPr/>
          <p:nvPr/>
        </p:nvSpPr>
        <p:spPr>
          <a:xfrm>
            <a:off x="8372556" y="3507362"/>
            <a:ext cx="248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служба охраны труда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31DAA35-B73F-4786-A289-36B97C4389E3}"/>
              </a:ext>
            </a:extLst>
          </p:cNvPr>
          <p:cNvSpPr/>
          <p:nvPr/>
        </p:nvSpPr>
        <p:spPr>
          <a:xfrm>
            <a:off x="6402298" y="4922435"/>
            <a:ext cx="3174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профсоюзные организации 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работников и студентов</a:t>
            </a: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2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седа на собеседовании Бесплатные векторы">
            <a:extLst>
              <a:ext uri="{FF2B5EF4-FFF2-40B4-BE49-F238E27FC236}">
                <a16:creationId xmlns:a16="http://schemas.microsoft.com/office/drawing/2014/main" id="{45F8EEEE-E3FB-4C30-879D-82387D2D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64" y="4644529"/>
            <a:ext cx="3577071" cy="22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555392" y="2384635"/>
            <a:ext cx="1092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9194072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Виды инструктажей по охране труда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F5B629-6AE3-494E-80D0-DC8A83C900FC}"/>
              </a:ext>
            </a:extLst>
          </p:cNvPr>
          <p:cNvSpPr/>
          <p:nvPr/>
        </p:nvSpPr>
        <p:spPr>
          <a:xfrm>
            <a:off x="731333" y="1605980"/>
            <a:ext cx="10396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При приеме на работу специалист по охране труда </a:t>
            </a:r>
            <a:r>
              <a:rPr lang="ru-RU" dirty="0">
                <a:latin typeface="Arial" panose="020B0604020202020204" pitchFamily="34" charset="0"/>
              </a:rPr>
              <a:t>проводит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вводный инструктаж по охране труда </a:t>
            </a:r>
            <a:r>
              <a:rPr lang="ru-RU" dirty="0">
                <a:latin typeface="Arial" panose="020B0604020202020204" pitchFamily="34" charset="0"/>
              </a:rPr>
              <a:t>с занесением результатов в журнал регистрации вводного инструктажа.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Руководитель структурного подразделения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проводит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первичный инструктаж по охране труда на рабочем месте</a:t>
            </a:r>
            <a:r>
              <a:rPr lang="ru-RU" dirty="0">
                <a:latin typeface="Arial" panose="020B0604020202020204" pitchFamily="34" charset="0"/>
              </a:rPr>
              <a:t> каждому вновь принимаемому работнику или прибывшему в командировку. В дальнейшем проводятся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повторные инструктажи по охране труда на рабочем месте</a:t>
            </a:r>
            <a:r>
              <a:rPr lang="ru-RU" dirty="0">
                <a:latin typeface="Arial" panose="020B0604020202020204" pitchFamily="34" charset="0"/>
              </a:rPr>
              <a:t>. Результаты проведения инструктажей на рабочем месте оформляются в журнале регистрации инструктажа на рабочем месте.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При выполнении своих трудовых обязанностей работник должен соблюдать требования соответствующих инструкций по охране труда.</a:t>
            </a:r>
          </a:p>
        </p:txBody>
      </p:sp>
    </p:spTree>
    <p:extLst>
      <p:ext uri="{BB962C8B-B14F-4D97-AF65-F5344CB8AC3E}">
        <p14:creationId xmlns:p14="http://schemas.microsoft.com/office/powerpoint/2010/main" val="2478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игантский контрольный список Бесплатные векторы">
            <a:extLst>
              <a:ext uri="{FF2B5EF4-FFF2-40B4-BE49-F238E27FC236}">
                <a16:creationId xmlns:a16="http://schemas.microsoft.com/office/drawing/2014/main" id="{31283E4A-66E0-4224-9791-49C8D380C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b="17188"/>
          <a:stretch/>
        </p:blipFill>
        <p:spPr bwMode="auto">
          <a:xfrm>
            <a:off x="8213147" y="4322618"/>
            <a:ext cx="3349607" cy="24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7" y="333460"/>
            <a:ext cx="114800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Общие правила поведения на территории Университета, в лабораториях, учебных и вспомогательных помещениях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FB7FF-8B81-47D0-ACC3-DDFDDFB9BE38}"/>
              </a:ext>
            </a:extLst>
          </p:cNvPr>
          <p:cNvSpPr/>
          <p:nvPr/>
        </p:nvSpPr>
        <p:spPr>
          <a:xfrm>
            <a:off x="711927" y="1305342"/>
            <a:ext cx="113830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Все работники Университета обязаны: </a:t>
            </a:r>
          </a:p>
          <a:p>
            <a:pPr marL="285750" lvl="0" indent="-285750">
              <a:buClr>
                <a:srgbClr val="2E75B6"/>
              </a:buClr>
              <a:buSzPct val="123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выполнять обязанности, закрепленные в ТК РФ, Законе «Об образовании в РФ», Уставе Университета, Правилах внутреннего трудового распорядка, должностных инструкциях;</a:t>
            </a:r>
          </a:p>
          <a:p>
            <a:pPr marL="285750" lvl="0" indent="-285750">
              <a:buClr>
                <a:srgbClr val="2E75B6"/>
              </a:buClr>
              <a:buSzPct val="123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соблюдать дисциплину труда, исполнять распоряжения и приказы;</a:t>
            </a:r>
          </a:p>
          <a:p>
            <a:pPr marL="285750" lvl="0" indent="-285750">
              <a:buClr>
                <a:srgbClr val="2E75B6"/>
              </a:buClr>
              <a:buSzPct val="123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соблюдать требования по охране труда, производственной санитарии, гигиены труда, противопожарной безопасности, предусмотренные соответствующими правилами и инструкциями;</a:t>
            </a:r>
          </a:p>
          <a:p>
            <a:pPr marL="285750" lvl="0" indent="-285750">
              <a:buClr>
                <a:srgbClr val="2E75B6"/>
              </a:buClr>
              <a:buSzPct val="123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содержать  своё рабочее место в порядке, следить за исправностью используемого оборудования, соблюдать установленный порядок хранения материалов, документов и пр.;</a:t>
            </a:r>
          </a:p>
          <a:p>
            <a:pPr marL="285750" lvl="0" indent="-285750">
              <a:buClr>
                <a:srgbClr val="2E75B6"/>
              </a:buClr>
              <a:buSzPct val="123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воздерживаться от действий, мешающих другим работникам выполнять их трудовые обязанности;</a:t>
            </a:r>
          </a:p>
          <a:p>
            <a:pPr marL="285750" lvl="0" indent="-285750">
              <a:buClr>
                <a:srgbClr val="2E75B6"/>
              </a:buClr>
              <a:buSzPct val="123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проходить обязательные периодические медицинские осмотры;</a:t>
            </a:r>
          </a:p>
          <a:p>
            <a:pPr marL="285750" lvl="0" indent="-285750">
              <a:buClr>
                <a:srgbClr val="2E75B6"/>
              </a:buClr>
              <a:buSzPct val="123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незамедлительно информировать руководителя структурного подразделения о всех случаях травмирования или ухудшения состояния своего здоровья.</a:t>
            </a:r>
          </a:p>
          <a:p>
            <a:pPr lvl="0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" name="Рисунок 9" descr="Офисный работник">
            <a:extLst>
              <a:ext uri="{FF2B5EF4-FFF2-40B4-BE49-F238E27FC236}">
                <a16:creationId xmlns:a16="http://schemas.microsoft.com/office/drawing/2014/main" id="{3B1E0502-DAE9-4BDC-92A7-DC4CCAD03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301" y="127667"/>
            <a:ext cx="570231" cy="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11927" y="333460"/>
            <a:ext cx="114800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Общие правила поведения на территории Университета, в лабораториях, учебных и вспомогательных помещениях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FB7FF-8B81-47D0-ACC3-DDFDDFB9BE38}"/>
              </a:ext>
            </a:extLst>
          </p:cNvPr>
          <p:cNvSpPr/>
          <p:nvPr/>
        </p:nvSpPr>
        <p:spPr>
          <a:xfrm>
            <a:off x="711927" y="1305342"/>
            <a:ext cx="113830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Порядок проведения работ с различными веществами в лабораториях, а также при выполнении отдельных видов работ изложены в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инструкциях по охране труда.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r>
              <a:rPr lang="ru-RU" dirty="0">
                <a:latin typeface="Arial" panose="020B0604020202020204" pitchFamily="34" charset="0"/>
              </a:rPr>
              <a:t>По территории университета работники должны передвигаться к месту работы по пешеходным дорожкам, быть внимательными к сигналам движущегося транспорта. 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Места, на которых ведутся опасные работы, обходить на безопасном расстоянии.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При ходьбе избегать участков, имеющих повреждения поверхности (трещины, выбоины, и др.), мест с пролитой водой, осторожно ходить по свежевымытому полу. Особую осторожность следует соблюдать в зимнее время. 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Быть внимательными и осторожными при хождении по лестничным маршам внутри зданий. При перемещении по лестничным маршам не торопиться, не перешагивать через ступеньку, держаться по необходимости за поручни. Ходить посередине коридоров, избегая приближения к дверям помещений, которые могут внезапно открыться.</a:t>
            </a:r>
          </a:p>
          <a:p>
            <a:r>
              <a:rPr lang="ru-RU" dirty="0">
                <a:latin typeface="Arial" panose="020B0604020202020204" pitchFamily="34" charset="0"/>
              </a:rPr>
              <a:t>  </a:t>
            </a:r>
          </a:p>
          <a:p>
            <a:r>
              <a:rPr lang="ru-RU" dirty="0">
                <a:latin typeface="Arial" panose="020B0604020202020204" pitchFamily="34" charset="0"/>
              </a:rPr>
              <a:t>При встречном движении людей в коридорах корпусов придерживаться правой стороны. </a:t>
            </a:r>
          </a:p>
          <a:p>
            <a:pPr lvl="0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Офисный работник">
            <a:extLst>
              <a:ext uri="{FF2B5EF4-FFF2-40B4-BE49-F238E27FC236}">
                <a16:creationId xmlns:a16="http://schemas.microsoft.com/office/drawing/2014/main" id="{90A96CEF-6FE2-4919-BC9D-C7E1B59E8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01" y="127667"/>
            <a:ext cx="570231" cy="570231"/>
          </a:xfrm>
          <a:prstGeom prst="rect">
            <a:avLst/>
          </a:prstGeom>
        </p:spPr>
      </p:pic>
      <p:pic>
        <p:nvPicPr>
          <p:cNvPr id="10" name="Рисунок 9" descr="Указатель">
            <a:extLst>
              <a:ext uri="{FF2B5EF4-FFF2-40B4-BE49-F238E27FC236}">
                <a16:creationId xmlns:a16="http://schemas.microsoft.com/office/drawing/2014/main" id="{6848D6F5-E0A1-4ECC-A49E-B2DB7F851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613" y="2261098"/>
            <a:ext cx="417831" cy="417831"/>
          </a:xfrm>
          <a:prstGeom prst="rect">
            <a:avLst/>
          </a:prstGeom>
        </p:spPr>
      </p:pic>
      <p:pic>
        <p:nvPicPr>
          <p:cNvPr id="11" name="Рисунок 10" descr="Линейка">
            <a:extLst>
              <a:ext uri="{FF2B5EF4-FFF2-40B4-BE49-F238E27FC236}">
                <a16:creationId xmlns:a16="http://schemas.microsoft.com/office/drawing/2014/main" id="{CF8920CF-D72A-49EB-844F-68C4ED639A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762" y="2947707"/>
            <a:ext cx="417831" cy="417831"/>
          </a:xfrm>
          <a:prstGeom prst="rect">
            <a:avLst/>
          </a:prstGeom>
        </p:spPr>
      </p:pic>
      <p:pic>
        <p:nvPicPr>
          <p:cNvPr id="12" name="Рисунок 11" descr="Скользко">
            <a:extLst>
              <a:ext uri="{FF2B5EF4-FFF2-40B4-BE49-F238E27FC236}">
                <a16:creationId xmlns:a16="http://schemas.microsoft.com/office/drawing/2014/main" id="{7EE1AAD0-557F-42C6-8586-DE58AF6BA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096" y="3645658"/>
            <a:ext cx="417831" cy="417831"/>
          </a:xfrm>
          <a:prstGeom prst="rect">
            <a:avLst/>
          </a:prstGeom>
        </p:spPr>
      </p:pic>
      <p:pic>
        <p:nvPicPr>
          <p:cNvPr id="14" name="Рисунок 13" descr="Сигнал">
            <a:extLst>
              <a:ext uri="{FF2B5EF4-FFF2-40B4-BE49-F238E27FC236}">
                <a16:creationId xmlns:a16="http://schemas.microsoft.com/office/drawing/2014/main" id="{32F8C41A-79F1-4D64-A24F-23095500A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705" y="4898262"/>
            <a:ext cx="417831" cy="417831"/>
          </a:xfrm>
          <a:prstGeom prst="rect">
            <a:avLst/>
          </a:prstGeom>
        </p:spPr>
      </p:pic>
      <p:pic>
        <p:nvPicPr>
          <p:cNvPr id="16" name="Рисунок 15" descr="Па">
            <a:extLst>
              <a:ext uri="{FF2B5EF4-FFF2-40B4-BE49-F238E27FC236}">
                <a16:creationId xmlns:a16="http://schemas.microsoft.com/office/drawing/2014/main" id="{A6E6E7A7-7B54-44FD-A1EA-C49259E979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4171" y="5930144"/>
            <a:ext cx="417831" cy="4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11927" y="333460"/>
            <a:ext cx="114800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Общие правила поведения на территории Университета, в лабораториях, учебных и вспомогательных помещениях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Офисный работник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01" y="127667"/>
            <a:ext cx="570231" cy="5702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FB7FF-8B81-47D0-ACC3-DDFDDFB9BE38}"/>
              </a:ext>
            </a:extLst>
          </p:cNvPr>
          <p:cNvSpPr/>
          <p:nvPr/>
        </p:nvSpPr>
        <p:spPr>
          <a:xfrm>
            <a:off x="711927" y="1305342"/>
            <a:ext cx="1138309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Работники должны соблюдать правила личной гигиены: 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</a:rPr>
              <a:t>тщательно отряхивать одежду и мокрые зонты, вытирать ноги при входе в здание;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</a:rPr>
              <a:t>регулярно проветривать служебные помещения;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</a:rPr>
              <a:t>при посещении санитарно-бытовых помещений запрещается вставать ногами на унитазы, бросать в унитазы мусор,  после посещения вымыть руки водой с мылом;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</a:rPr>
              <a:t>принимать пищу в специально организованных местах помещений, хранить надлежащим образом в холодильниках продукты и разогревать их в микроволновых печах в специальной посуде.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На всей территории  Университета запрещается:</a:t>
            </a:r>
          </a:p>
          <a:p>
            <a:pPr lvl="0"/>
            <a:endParaRPr lang="ru-RU" dirty="0">
              <a:latin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F9B7ED1-0F69-4FF4-AC27-31FA790C13AB}"/>
              </a:ext>
            </a:extLst>
          </p:cNvPr>
          <p:cNvSpPr/>
          <p:nvPr/>
        </p:nvSpPr>
        <p:spPr>
          <a:xfrm>
            <a:off x="1473787" y="3586541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B48BB1E-1323-40C7-A007-D7235493AFE6}"/>
              </a:ext>
            </a:extLst>
          </p:cNvPr>
          <p:cNvSpPr/>
          <p:nvPr/>
        </p:nvSpPr>
        <p:spPr>
          <a:xfrm>
            <a:off x="5114095" y="3596481"/>
            <a:ext cx="907033" cy="89709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BEC262D-E5F5-44C3-9B8B-F10CF0AE67F8}"/>
              </a:ext>
            </a:extLst>
          </p:cNvPr>
          <p:cNvSpPr/>
          <p:nvPr/>
        </p:nvSpPr>
        <p:spPr>
          <a:xfrm>
            <a:off x="8754403" y="3579174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C040C8-FA90-4D78-A273-C9B751E23812}"/>
              </a:ext>
            </a:extLst>
          </p:cNvPr>
          <p:cNvSpPr/>
          <p:nvPr/>
        </p:nvSpPr>
        <p:spPr>
          <a:xfrm>
            <a:off x="576165" y="4660754"/>
            <a:ext cx="307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</a:rPr>
              <a:t>громко разговаривать и</a:t>
            </a:r>
          </a:p>
          <a:p>
            <a:pPr lvl="0" algn="ctr"/>
            <a:r>
              <a:rPr lang="ru-RU" dirty="0">
                <a:latin typeface="Arial" panose="020B0604020202020204" pitchFamily="34" charset="0"/>
              </a:rPr>
              <a:t> шуметь во время занятий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7B67E6-BC91-4405-8D90-969AAC4C956A}"/>
              </a:ext>
            </a:extLst>
          </p:cNvPr>
          <p:cNvSpPr/>
          <p:nvPr/>
        </p:nvSpPr>
        <p:spPr>
          <a:xfrm>
            <a:off x="5163063" y="4589387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</a:rPr>
              <a:t>курить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FAD188-BB88-464F-BBE2-35CAA1F22C90}"/>
              </a:ext>
            </a:extLst>
          </p:cNvPr>
          <p:cNvSpPr/>
          <p:nvPr/>
        </p:nvSpPr>
        <p:spPr>
          <a:xfrm>
            <a:off x="7634368" y="4522254"/>
            <a:ext cx="341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</a:rPr>
              <a:t>распивать спиртные напитки, </a:t>
            </a:r>
          </a:p>
          <a:p>
            <a:pPr lvl="0" algn="ctr"/>
            <a:r>
              <a:rPr lang="ru-RU" dirty="0">
                <a:latin typeface="Arial" panose="020B0604020202020204" pitchFamily="34" charset="0"/>
              </a:rPr>
              <a:t>употреблять наркотические и </a:t>
            </a:r>
          </a:p>
          <a:p>
            <a:pPr lvl="0" algn="ctr"/>
            <a:r>
              <a:rPr lang="ru-RU" dirty="0">
                <a:latin typeface="Arial" panose="020B0604020202020204" pitchFamily="34" charset="0"/>
              </a:rPr>
              <a:t>токсические вещества</a:t>
            </a:r>
          </a:p>
        </p:txBody>
      </p:sp>
      <p:pic>
        <p:nvPicPr>
          <p:cNvPr id="14" name="Рисунок 13" descr="Количество">
            <a:extLst>
              <a:ext uri="{FF2B5EF4-FFF2-40B4-BE49-F238E27FC236}">
                <a16:creationId xmlns:a16="http://schemas.microsoft.com/office/drawing/2014/main" id="{B59136D4-D901-44AB-A962-758C8768F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2329" y="3754941"/>
            <a:ext cx="570231" cy="570231"/>
          </a:xfrm>
          <a:prstGeom prst="rect">
            <a:avLst/>
          </a:prstGeom>
        </p:spPr>
      </p:pic>
      <p:pic>
        <p:nvPicPr>
          <p:cNvPr id="15" name="Рисунок 14" descr="Курение">
            <a:extLst>
              <a:ext uri="{FF2B5EF4-FFF2-40B4-BE49-F238E27FC236}">
                <a16:creationId xmlns:a16="http://schemas.microsoft.com/office/drawing/2014/main" id="{BCE87703-8A65-447D-8E0F-6D64E0780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2496" y="3747574"/>
            <a:ext cx="570231" cy="570231"/>
          </a:xfrm>
          <a:prstGeom prst="rect">
            <a:avLst/>
          </a:prstGeom>
        </p:spPr>
      </p:pic>
      <p:pic>
        <p:nvPicPr>
          <p:cNvPr id="16" name="Рисунок 15" descr="Бутылка">
            <a:extLst>
              <a:ext uri="{FF2B5EF4-FFF2-40B4-BE49-F238E27FC236}">
                <a16:creationId xmlns:a16="http://schemas.microsoft.com/office/drawing/2014/main" id="{A5732962-3256-4109-96CD-1EFC422553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22803" y="3728986"/>
            <a:ext cx="570231" cy="570231"/>
          </a:xfrm>
          <a:prstGeom prst="rect">
            <a:avLst/>
          </a:prstGeom>
        </p:spPr>
      </p:pic>
      <p:pic>
        <p:nvPicPr>
          <p:cNvPr id="18" name="Рисунок 17" descr="Закрыть">
            <a:extLst>
              <a:ext uri="{FF2B5EF4-FFF2-40B4-BE49-F238E27FC236}">
                <a16:creationId xmlns:a16="http://schemas.microsoft.com/office/drawing/2014/main" id="{5C703BCA-09F1-41BA-B72B-0DCF1B9850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14095" y="3596481"/>
            <a:ext cx="914400" cy="914400"/>
          </a:xfrm>
          <a:prstGeom prst="rect">
            <a:avLst/>
          </a:prstGeom>
        </p:spPr>
      </p:pic>
      <p:pic>
        <p:nvPicPr>
          <p:cNvPr id="21" name="Рисунок 20" descr="Закрыть">
            <a:extLst>
              <a:ext uri="{FF2B5EF4-FFF2-40B4-BE49-F238E27FC236}">
                <a16:creationId xmlns:a16="http://schemas.microsoft.com/office/drawing/2014/main" id="{26C91087-CEA9-417C-99FE-0A0910792C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6420" y="3579174"/>
            <a:ext cx="914400" cy="914400"/>
          </a:xfrm>
          <a:prstGeom prst="rect">
            <a:avLst/>
          </a:prstGeom>
        </p:spPr>
      </p:pic>
      <p:pic>
        <p:nvPicPr>
          <p:cNvPr id="22" name="Рисунок 21" descr="Закрыть">
            <a:extLst>
              <a:ext uri="{FF2B5EF4-FFF2-40B4-BE49-F238E27FC236}">
                <a16:creationId xmlns:a16="http://schemas.microsoft.com/office/drawing/2014/main" id="{AA51E46D-9279-4D89-8F46-2D26E82875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4403" y="35865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5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11927" y="333460"/>
            <a:ext cx="114800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Основные опасные и вредные производственные факторы, и риски, связанные с ними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зрыв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01" y="127667"/>
            <a:ext cx="570231" cy="5702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FB7FF-8B81-47D0-ACC3-DDFDDFB9BE38}"/>
              </a:ext>
            </a:extLst>
          </p:cNvPr>
          <p:cNvSpPr/>
          <p:nvPr/>
        </p:nvSpPr>
        <p:spPr>
          <a:xfrm>
            <a:off x="711927" y="1305342"/>
            <a:ext cx="1138309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Безопасные условия труда </a:t>
            </a:r>
            <a:r>
              <a:rPr lang="ru-RU" sz="1600" dirty="0">
                <a:latin typeface="Arial" panose="020B0604020202020204" pitchFamily="34" charset="0"/>
              </a:rPr>
              <a:t>– это условия труда, при которых воздействие вредных и (или) опасных производственных факторов исключено либо уровни их воздействия не превышают установленных нормативов.</a:t>
            </a:r>
          </a:p>
          <a:p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Опасный производственный фактор </a:t>
            </a:r>
            <a:r>
              <a:rPr lang="ru-RU" sz="1600" dirty="0">
                <a:latin typeface="Arial" panose="020B0604020202020204" pitchFamily="34" charset="0"/>
              </a:rPr>
              <a:t>– это фактор, воздействие которого на работника может привести к его травме. </a:t>
            </a:r>
          </a:p>
          <a:p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Вредный производственный фактор </a:t>
            </a:r>
            <a:r>
              <a:rPr lang="ru-RU" sz="1600" dirty="0">
                <a:latin typeface="Arial" panose="020B0604020202020204" pitchFamily="34" charset="0"/>
              </a:rPr>
              <a:t>– это фактор, воздействие которого на работника может привести к его заболеванию.</a:t>
            </a:r>
          </a:p>
          <a:p>
            <a:pPr algn="ctr"/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Опасные и вредные производственные факторы подразделяются на группы:</a:t>
            </a: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6946903-D77F-4A73-8C10-4184F9940E10}"/>
              </a:ext>
            </a:extLst>
          </p:cNvPr>
          <p:cNvSpPr/>
          <p:nvPr/>
        </p:nvSpPr>
        <p:spPr>
          <a:xfrm>
            <a:off x="716091" y="3362795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2A8B294-B1B5-4B02-8133-974F469FCFB1}"/>
              </a:ext>
            </a:extLst>
          </p:cNvPr>
          <p:cNvSpPr/>
          <p:nvPr/>
        </p:nvSpPr>
        <p:spPr>
          <a:xfrm>
            <a:off x="711927" y="4782318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525B9D9-6BB3-4378-B5D2-58A358F78EEE}"/>
              </a:ext>
            </a:extLst>
          </p:cNvPr>
          <p:cNvSpPr/>
          <p:nvPr/>
        </p:nvSpPr>
        <p:spPr>
          <a:xfrm>
            <a:off x="7017355" y="4748384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427955-21BC-42DF-9E3A-5FA9EAF2B27B}"/>
              </a:ext>
            </a:extLst>
          </p:cNvPr>
          <p:cNvSpPr/>
          <p:nvPr/>
        </p:nvSpPr>
        <p:spPr>
          <a:xfrm>
            <a:off x="1726289" y="3459557"/>
            <a:ext cx="75101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E75B6"/>
                </a:solidFill>
                <a:latin typeface="Arial" panose="020B0604020202020204" pitchFamily="34" charset="0"/>
              </a:rPr>
              <a:t>Физические факторы: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ионизирующие излучения, электромагнитные поля 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и излучения, ультрафиолетовое излучение,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производственный шум и вибрация, ультразвук, инфразвук,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повышенная и пониженная температура воздуха, 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тепловое излучение, освещение</a:t>
            </a:r>
            <a:r>
              <a:rPr lang="ru-RU" sz="16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5861CF-1230-4463-A888-F27A13AB21C1}"/>
              </a:ext>
            </a:extLst>
          </p:cNvPr>
          <p:cNvSpPr/>
          <p:nvPr/>
        </p:nvSpPr>
        <p:spPr>
          <a:xfrm>
            <a:off x="7017353" y="3362795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85711E-B58D-482D-AE9A-9D2DB5C6D76B}"/>
              </a:ext>
            </a:extLst>
          </p:cNvPr>
          <p:cNvSpPr/>
          <p:nvPr/>
        </p:nvSpPr>
        <p:spPr>
          <a:xfrm>
            <a:off x="1722125" y="4850974"/>
            <a:ext cx="458824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E75B6"/>
                </a:solidFill>
                <a:latin typeface="Arial" panose="020B0604020202020204" pitchFamily="34" charset="0"/>
              </a:rPr>
              <a:t>Химические факторы: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аллергены, канцерогены, вещества оказывающие 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вредное воздействие на репродуктивную функцию и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обладающие </a:t>
            </a:r>
            <a:r>
              <a:rPr lang="ru-RU" sz="1400" dirty="0" err="1">
                <a:latin typeface="Arial" panose="020B0604020202020204" pitchFamily="34" charset="0"/>
              </a:rPr>
              <a:t>фиброгенным</a:t>
            </a:r>
            <a:r>
              <a:rPr lang="ru-RU" sz="1400" dirty="0">
                <a:latin typeface="Arial" panose="020B0604020202020204" pitchFamily="34" charset="0"/>
              </a:rPr>
              <a:t> эффектом.</a:t>
            </a: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B21B9B-A98F-4A8C-94C0-B95654A6F318}"/>
              </a:ext>
            </a:extLst>
          </p:cNvPr>
          <p:cNvSpPr/>
          <p:nvPr/>
        </p:nvSpPr>
        <p:spPr>
          <a:xfrm>
            <a:off x="7946756" y="3331062"/>
            <a:ext cx="4101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E75B6"/>
                </a:solidFill>
                <a:latin typeface="Arial" panose="020B0604020202020204" pitchFamily="34" charset="0"/>
              </a:rPr>
              <a:t>Биологические факторы:</a:t>
            </a:r>
          </a:p>
          <a:p>
            <a:pPr lvl="0"/>
            <a:r>
              <a:rPr lang="ru-RU" sz="1400" dirty="0">
                <a:latin typeface="Arial" panose="020B0604020202020204" pitchFamily="34" charset="0"/>
              </a:rPr>
              <a:t>патогенные микроорганизмы (бактерии, вирусы) и продукты их жизнедеятельности, микроорганизмы (растения и животные).</a:t>
            </a: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6824BA-50D9-4BF4-9D7E-37B0F6F635E4}"/>
              </a:ext>
            </a:extLst>
          </p:cNvPr>
          <p:cNvSpPr/>
          <p:nvPr/>
        </p:nvSpPr>
        <p:spPr>
          <a:xfrm>
            <a:off x="7946756" y="4636710"/>
            <a:ext cx="3376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E75B6"/>
                </a:solidFill>
                <a:latin typeface="Arial" panose="020B0604020202020204" pitchFamily="34" charset="0"/>
              </a:rPr>
              <a:t>Факторы тяжести трудового процесса:</a:t>
            </a:r>
          </a:p>
          <a:p>
            <a:r>
              <a:rPr lang="ru-RU" sz="1400" dirty="0">
                <a:latin typeface="Arial" panose="020B0604020202020204" pitchFamily="34" charset="0"/>
              </a:rPr>
              <a:t>Тяжесть и напряженность труда.</a:t>
            </a:r>
          </a:p>
        </p:txBody>
      </p:sp>
      <p:pic>
        <p:nvPicPr>
          <p:cNvPr id="16" name="Рисунок 15" descr="Пробирки">
            <a:extLst>
              <a:ext uri="{FF2B5EF4-FFF2-40B4-BE49-F238E27FC236}">
                <a16:creationId xmlns:a16="http://schemas.microsoft.com/office/drawing/2014/main" id="{13C9D1BE-3DCF-4512-A56F-5E07A4411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32" y="4945564"/>
            <a:ext cx="570231" cy="570231"/>
          </a:xfrm>
          <a:prstGeom prst="rect">
            <a:avLst/>
          </a:prstGeom>
        </p:spPr>
      </p:pic>
      <p:pic>
        <p:nvPicPr>
          <p:cNvPr id="17" name="Рисунок 16" descr="Термометр">
            <a:extLst>
              <a:ext uri="{FF2B5EF4-FFF2-40B4-BE49-F238E27FC236}">
                <a16:creationId xmlns:a16="http://schemas.microsoft.com/office/drawing/2014/main" id="{23FF1D42-1D75-46B3-9FDE-815A4A04C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020" y="3531195"/>
            <a:ext cx="570231" cy="570231"/>
          </a:xfrm>
          <a:prstGeom prst="rect">
            <a:avLst/>
          </a:prstGeom>
        </p:spPr>
      </p:pic>
      <p:pic>
        <p:nvPicPr>
          <p:cNvPr id="18" name="Рисунок 17" descr="Микроскоп">
            <a:extLst>
              <a:ext uri="{FF2B5EF4-FFF2-40B4-BE49-F238E27FC236}">
                <a16:creationId xmlns:a16="http://schemas.microsoft.com/office/drawing/2014/main" id="{E9893F9D-5A1E-4A14-8D18-18484C43A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5755" y="3429000"/>
            <a:ext cx="570231" cy="570231"/>
          </a:xfrm>
          <a:prstGeom prst="rect">
            <a:avLst/>
          </a:prstGeom>
        </p:spPr>
      </p:pic>
      <p:pic>
        <p:nvPicPr>
          <p:cNvPr id="19" name="Рисунок 18" descr="Мозг в голове">
            <a:extLst>
              <a:ext uri="{FF2B5EF4-FFF2-40B4-BE49-F238E27FC236}">
                <a16:creationId xmlns:a16="http://schemas.microsoft.com/office/drawing/2014/main" id="{B85466B2-5532-41C9-AA00-C896687C7A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88432" y="4844079"/>
            <a:ext cx="570231" cy="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3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11927" y="333460"/>
            <a:ext cx="114800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Основные требования производственной санитарии и личной гигиены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Доктор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01" y="127667"/>
            <a:ext cx="570231" cy="5702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FB7FF-8B81-47D0-ACC3-DDFDDFB9BE38}"/>
              </a:ext>
            </a:extLst>
          </p:cNvPr>
          <p:cNvSpPr/>
          <p:nvPr/>
        </p:nvSpPr>
        <p:spPr>
          <a:xfrm>
            <a:off x="302005" y="1305342"/>
            <a:ext cx="117930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Производственная санитария </a:t>
            </a:r>
            <a:r>
              <a:rPr lang="ru-RU" dirty="0">
                <a:latin typeface="Arial" panose="020B0604020202020204" pitchFamily="34" charset="0"/>
              </a:rPr>
              <a:t>- это система организационных, гигиенических и санитарно-технических мероприятий и средств, предотвращающих воздействие на ра­ботающих вредных производственных факторов и предотвращающих возникновение профессиональных заболеваний.</a:t>
            </a:r>
          </a:p>
          <a:p>
            <a:pPr algn="just"/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ru-RU" dirty="0">
                <a:latin typeface="Arial" panose="020B0604020202020204" pitchFamily="34" charset="0"/>
              </a:rPr>
              <a:t> В соответствии с 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ТК РФ и Приказом Министерства здравоохранения </a:t>
            </a:r>
            <a:r>
              <a:rPr lang="ru-RU" dirty="0">
                <a:latin typeface="Arial" panose="020B0604020202020204" pitchFamily="34" charset="0"/>
              </a:rPr>
              <a:t>РФ от 28.01.2021 г.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№ 29н все работники </a:t>
            </a:r>
            <a:r>
              <a:rPr lang="ru-RU" dirty="0">
                <a:latin typeface="Arial" panose="020B0604020202020204" pitchFamily="34" charset="0"/>
              </a:rPr>
              <a:t>Университета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должны проходить обязательные предварительные (при приеме на работу) и периодические (ежегодные) медицинские осмотры.</a:t>
            </a:r>
          </a:p>
          <a:p>
            <a:pPr algn="just"/>
            <a:r>
              <a:rPr lang="ru-RU" b="1" dirty="0">
                <a:solidFill>
                  <a:srgbClr val="2E75B6"/>
                </a:solidFill>
                <a:latin typeface="Arial" panose="020B0604020202020204" pitchFamily="34" charset="0"/>
              </a:rPr>
              <a:t>!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Работник, не прошедший медицинский осмотр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не допускается до работы</a:t>
            </a:r>
            <a:r>
              <a:rPr lang="ru-RU" b="1" dirty="0">
                <a:solidFill>
                  <a:srgbClr val="2E75B6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приказом ректора</a:t>
            </a:r>
            <a:r>
              <a:rPr lang="ru-RU" b="1" dirty="0">
                <a:solidFill>
                  <a:srgbClr val="2E75B6"/>
                </a:solidFill>
                <a:latin typeface="Arial" panose="020B0604020202020204" pitchFamily="34" charset="0"/>
              </a:rPr>
              <a:t>.</a:t>
            </a:r>
          </a:p>
          <a:p>
            <a:pPr lvl="0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Мультфильм кардиолог, измеряющий артериальное давление больного человека в офисе. врач или врач с пациентом в медицинском кабинете в больнице или клинике плоской векторной иллюстрации. кардиология, концепция здоровья для баннера Premium векторы">
            <a:extLst>
              <a:ext uri="{FF2B5EF4-FFF2-40B4-BE49-F238E27FC236}">
                <a16:creationId xmlns:a16="http://schemas.microsoft.com/office/drawing/2014/main" id="{BB5443A1-CF02-4645-A112-046D92F3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2" y="4781265"/>
            <a:ext cx="2891842" cy="19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Женщина, стоящая у аппарата маммографии для обследования и диагностики заболеваний. Бесплатные векторы">
            <a:extLst>
              <a:ext uri="{FF2B5EF4-FFF2-40B4-BE49-F238E27FC236}">
                <a16:creationId xmlns:a16="http://schemas.microsoft.com/office/drawing/2014/main" id="{E4AEC9E2-35B9-4192-93EA-D731F51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36" y="4153050"/>
            <a:ext cx="3160290" cy="21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едицинский вебинар по коронавирусу. медсестра со шприцем смотрит онлайн-лекцию доктора плоской иллюстрации Бесплатные векторы">
            <a:extLst>
              <a:ext uri="{FF2B5EF4-FFF2-40B4-BE49-F238E27FC236}">
                <a16:creationId xmlns:a16="http://schemas.microsoft.com/office/drawing/2014/main" id="{4FDC1E16-470D-44C4-AFF0-8A39AF64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01" y="4138180"/>
            <a:ext cx="3262173" cy="20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6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821104" y="481752"/>
            <a:ext cx="1009108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1.Общие сведения о РХТУ им. Д.И. Менделеева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47B44E4-6619-4E23-B5A0-FF8F96B3FA93}"/>
              </a:ext>
            </a:extLst>
          </p:cNvPr>
          <p:cNvSpPr/>
          <p:nvPr/>
        </p:nvSpPr>
        <p:spPr>
          <a:xfrm>
            <a:off x="1181301" y="2037854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DA958ED-C0BE-47E0-B8E3-BDBF60E91171}"/>
              </a:ext>
            </a:extLst>
          </p:cNvPr>
          <p:cNvSpPr/>
          <p:nvPr/>
        </p:nvSpPr>
        <p:spPr>
          <a:xfrm>
            <a:off x="274264" y="2844749"/>
            <a:ext cx="3409366" cy="2136730"/>
          </a:xfrm>
          <a:custGeom>
            <a:avLst/>
            <a:gdLst>
              <a:gd name="connsiteX0" fmla="*/ 0 w 2642706"/>
              <a:gd name="connsiteY0" fmla="*/ 0 h 907033"/>
              <a:gd name="connsiteX1" fmla="*/ 2642706 w 2642706"/>
              <a:gd name="connsiteY1" fmla="*/ 0 h 907033"/>
              <a:gd name="connsiteX2" fmla="*/ 2642706 w 2642706"/>
              <a:gd name="connsiteY2" fmla="*/ 907033 h 907033"/>
              <a:gd name="connsiteX3" fmla="*/ 0 w 2642706"/>
              <a:gd name="connsiteY3" fmla="*/ 907033 h 907033"/>
              <a:gd name="connsiteX4" fmla="*/ 0 w 2642706"/>
              <a:gd name="connsiteY4" fmla="*/ 0 h 9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2706" h="907033">
                <a:moveTo>
                  <a:pt x="0" y="0"/>
                </a:moveTo>
                <a:lnTo>
                  <a:pt x="2642706" y="0"/>
                </a:lnTo>
                <a:lnTo>
                  <a:pt x="2642706" y="907033"/>
                </a:lnTo>
                <a:lnTo>
                  <a:pt x="0" y="907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>
                <a:solidFill>
                  <a:srgbClr val="2E75B6"/>
                </a:solidFill>
                <a:latin typeface="Arial" panose="020B0604020202020204" pitchFamily="34" charset="0"/>
              </a:rPr>
              <a:t>Полное официальное наименование Университета: </a:t>
            </a:r>
          </a:p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latin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«Российский химико-технологический университет имени Д.И. Менделеева»</a:t>
            </a:r>
          </a:p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latin typeface="Arial" panose="020B0604020202020204" pitchFamily="34" charset="0"/>
              </a:rPr>
              <a:t> («РХТУ им. Д.И. Менделеева»).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95603FD-EBE0-49B1-8E20-10F9EE58B2A3}"/>
              </a:ext>
            </a:extLst>
          </p:cNvPr>
          <p:cNvSpPr/>
          <p:nvPr/>
        </p:nvSpPr>
        <p:spPr>
          <a:xfrm>
            <a:off x="4015102" y="3497797"/>
            <a:ext cx="4102955" cy="907033"/>
          </a:xfrm>
          <a:custGeom>
            <a:avLst/>
            <a:gdLst>
              <a:gd name="connsiteX0" fmla="*/ 0 w 2138007"/>
              <a:gd name="connsiteY0" fmla="*/ 0 h 907033"/>
              <a:gd name="connsiteX1" fmla="*/ 2138007 w 2138007"/>
              <a:gd name="connsiteY1" fmla="*/ 0 h 907033"/>
              <a:gd name="connsiteX2" fmla="*/ 2138007 w 2138007"/>
              <a:gd name="connsiteY2" fmla="*/ 907033 h 907033"/>
              <a:gd name="connsiteX3" fmla="*/ 0 w 2138007"/>
              <a:gd name="connsiteY3" fmla="*/ 907033 h 907033"/>
              <a:gd name="connsiteX4" fmla="*/ 0 w 2138007"/>
              <a:gd name="connsiteY4" fmla="*/ 0 h 9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007" h="907033">
                <a:moveTo>
                  <a:pt x="0" y="0"/>
                </a:moveTo>
                <a:lnTo>
                  <a:pt x="2138007" y="0"/>
                </a:lnTo>
                <a:lnTo>
                  <a:pt x="2138007" y="907033"/>
                </a:lnTo>
                <a:lnTo>
                  <a:pt x="0" y="907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>
                <a:solidFill>
                  <a:srgbClr val="2E75B6"/>
                </a:solidFill>
                <a:latin typeface="Arial" panose="020B0604020202020204" pitchFamily="34" charset="0"/>
              </a:rPr>
              <a:t>В университете предусматриваются должности: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1200" dirty="0">
                <a:latin typeface="Arial" panose="020B0604020202020204" pitchFamily="34" charset="0"/>
              </a:rPr>
              <a:t> профессорско-преподавательского состава (ППС);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1200" dirty="0">
                <a:latin typeface="Arial" panose="020B0604020202020204" pitchFamily="34" charset="0"/>
              </a:rPr>
              <a:t>учебно-вспомогательного (УВП);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1200" dirty="0">
                <a:latin typeface="Arial" panose="020B0604020202020204" pitchFamily="34" charset="0"/>
              </a:rPr>
              <a:t> научного персонала (НП);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1200" dirty="0">
                <a:latin typeface="Arial" panose="020B0604020202020204" pitchFamily="34" charset="0"/>
              </a:rPr>
              <a:t> административно-управленческого (АУП) персонала.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B4DFCDD-2878-47EE-BBA2-6AEFD1955928}"/>
              </a:ext>
            </a:extLst>
          </p:cNvPr>
          <p:cNvSpPr/>
          <p:nvPr/>
        </p:nvSpPr>
        <p:spPr>
          <a:xfrm>
            <a:off x="9474597" y="2037853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17A4CA97-2D6E-42C2-9497-4DD0C8CC84CA}"/>
              </a:ext>
            </a:extLst>
          </p:cNvPr>
          <p:cNvSpPr/>
          <p:nvPr/>
        </p:nvSpPr>
        <p:spPr>
          <a:xfrm>
            <a:off x="8749771" y="3510217"/>
            <a:ext cx="2839477" cy="907033"/>
          </a:xfrm>
          <a:custGeom>
            <a:avLst/>
            <a:gdLst>
              <a:gd name="connsiteX0" fmla="*/ 0 w 2138007"/>
              <a:gd name="connsiteY0" fmla="*/ 0 h 907033"/>
              <a:gd name="connsiteX1" fmla="*/ 2138007 w 2138007"/>
              <a:gd name="connsiteY1" fmla="*/ 0 h 907033"/>
              <a:gd name="connsiteX2" fmla="*/ 2138007 w 2138007"/>
              <a:gd name="connsiteY2" fmla="*/ 907033 h 907033"/>
              <a:gd name="connsiteX3" fmla="*/ 0 w 2138007"/>
              <a:gd name="connsiteY3" fmla="*/ 907033 h 907033"/>
              <a:gd name="connsiteX4" fmla="*/ 0 w 2138007"/>
              <a:gd name="connsiteY4" fmla="*/ 0 h 9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007" h="907033">
                <a:moveTo>
                  <a:pt x="0" y="0"/>
                </a:moveTo>
                <a:lnTo>
                  <a:pt x="2138007" y="0"/>
                </a:lnTo>
                <a:lnTo>
                  <a:pt x="2138007" y="907033"/>
                </a:lnTo>
                <a:lnTo>
                  <a:pt x="0" y="907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>
                <a:solidFill>
                  <a:srgbClr val="2E75B6"/>
                </a:solidFill>
                <a:latin typeface="Arial" panose="020B0604020202020204" pitchFamily="34" charset="0"/>
              </a:rPr>
              <a:t>Университет состоит из следующих корпусов: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1200" dirty="0" err="1">
                <a:latin typeface="Arial" panose="020B0604020202020204" pitchFamily="34" charset="0"/>
              </a:rPr>
              <a:t>Миусский</a:t>
            </a:r>
            <a:r>
              <a:rPr lang="ru-RU" sz="1400" kern="1200" dirty="0">
                <a:latin typeface="Arial" panose="020B0604020202020204" pitchFamily="34" charset="0"/>
              </a:rPr>
              <a:t> комплекс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1200" dirty="0">
                <a:latin typeface="Arial" panose="020B0604020202020204" pitchFamily="34" charset="0"/>
              </a:rPr>
              <a:t>Тушинский комплекс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1200" dirty="0">
                <a:latin typeface="Arial" panose="020B0604020202020204" pitchFamily="34" charset="0"/>
              </a:rPr>
              <a:t>Студенческий городок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kern="1200" dirty="0">
                <a:latin typeface="Arial" panose="020B0604020202020204" pitchFamily="34" charset="0"/>
              </a:rPr>
              <a:t>Филиал в г. Новомосковск Тульской области</a:t>
            </a:r>
          </a:p>
          <a:p>
            <a:pPr marL="285750" lvl="0" indent="-28575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Филиал в г. Ташкент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CC2243D7-15D8-403D-AB87-1653671D0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42926" y="2183938"/>
            <a:ext cx="582915" cy="582915"/>
          </a:xfrm>
          <a:prstGeom prst="rect">
            <a:avLst/>
          </a:prstGeom>
        </p:spPr>
      </p:pic>
      <p:pic>
        <p:nvPicPr>
          <p:cNvPr id="13" name="Рисунок 12" descr="Документ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2015" y="447008"/>
            <a:ext cx="570231" cy="570231"/>
          </a:xfrm>
          <a:prstGeom prst="rect">
            <a:avLst/>
          </a:prstGeom>
        </p:spPr>
      </p:pic>
      <p:pic>
        <p:nvPicPr>
          <p:cNvPr id="14" name="Рисунок 13" descr="Город со сплошной заливкой">
            <a:extLst>
              <a:ext uri="{FF2B5EF4-FFF2-40B4-BE49-F238E27FC236}">
                <a16:creationId xmlns:a16="http://schemas.microsoft.com/office/drawing/2014/main" id="{85F0871F-2DE5-44EC-B83C-96248E3F6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42995" y="2187664"/>
            <a:ext cx="570231" cy="570231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F15A1374-1D4C-464B-8A5B-753FFA8DBB0E}"/>
              </a:ext>
            </a:extLst>
          </p:cNvPr>
          <p:cNvSpPr/>
          <p:nvPr/>
        </p:nvSpPr>
        <p:spPr>
          <a:xfrm>
            <a:off x="5327949" y="2037853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Рисунок 9" descr="Бейдж сотрудника со сплошной заливкой">
            <a:extLst>
              <a:ext uri="{FF2B5EF4-FFF2-40B4-BE49-F238E27FC236}">
                <a16:creationId xmlns:a16="http://schemas.microsoft.com/office/drawing/2014/main" id="{8AE1C2AD-C554-4606-835C-4483F1535F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96349" y="2187665"/>
            <a:ext cx="570231" cy="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0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11927" y="333460"/>
            <a:ext cx="114800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Основные требования производственной санитарии и личной гигиены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Доктор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01" y="127667"/>
            <a:ext cx="570231" cy="5702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FB7FF-8B81-47D0-ACC3-DDFDDFB9BE38}"/>
              </a:ext>
            </a:extLst>
          </p:cNvPr>
          <p:cNvSpPr/>
          <p:nvPr/>
        </p:nvSpPr>
        <p:spPr>
          <a:xfrm>
            <a:off x="493416" y="1276271"/>
            <a:ext cx="113830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предупреждения случаев профессиональных заболеваний </a:t>
            </a:r>
            <a:r>
              <a:rPr lang="ru-RU" dirty="0">
                <a:latin typeface="Arial" panose="020B0604020202020204" pitchFamily="34" charset="0"/>
              </a:rPr>
              <a:t>предусмотрены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мероприятия</a:t>
            </a:r>
            <a:r>
              <a:rPr lang="ru-RU" dirty="0">
                <a:latin typeface="Arial" panose="020B0604020202020204" pitchFamily="34" charset="0"/>
              </a:rPr>
              <a:t>:</a:t>
            </a:r>
          </a:p>
          <a:p>
            <a:pPr marL="285750" lvl="0" indent="-285750"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приобретение приспособлений, защищающих от действия радиоактивных, ультрафиолетовых, инфракрасных, узконаправленных световых и др. опасных для здоровья излучений, токов высокой частоты, ультразвука, газов, пыли и </a:t>
            </a:r>
            <a:r>
              <a:rPr lang="ru-RU" dirty="0" err="1">
                <a:latin typeface="Arial" panose="020B0604020202020204" pitchFamily="34" charset="0"/>
              </a:rPr>
              <a:t>т.д</a:t>
            </a:r>
            <a:r>
              <a:rPr lang="ru-RU" dirty="0">
                <a:latin typeface="Arial" panose="020B0604020202020204" pitchFamily="34" charset="0"/>
              </a:rPr>
              <a:t>;</a:t>
            </a:r>
          </a:p>
          <a:p>
            <a:pPr marL="285750" lvl="0" indent="-285750"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устройство вентиляционных систем, местных отсосов на рабочих местах;</a:t>
            </a:r>
          </a:p>
          <a:p>
            <a:pPr marL="285750" lvl="0" indent="-285750"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приобретение средств индивидуальной защиты;</a:t>
            </a:r>
          </a:p>
          <a:p>
            <a:pPr marL="285750" lvl="0" indent="-285750"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контроль за состоянием воздушной среды, проведение производственного контроля, замеры радиоактивного фона;</a:t>
            </a:r>
          </a:p>
          <a:p>
            <a:pPr marL="285750" lvl="0" indent="-285750"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проведение специальной оценки условий труда;</a:t>
            </a:r>
          </a:p>
          <a:p>
            <a:pPr marL="285750" lvl="0" indent="-285750"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проведение вакцинации и иммунопрофилактики сотрудников.</a:t>
            </a:r>
          </a:p>
          <a:p>
            <a:r>
              <a:rPr lang="ru-RU" dirty="0">
                <a:latin typeface="Arial" panose="020B0604020202020204" pitchFamily="34" charset="0"/>
              </a:rPr>
              <a:t>Для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удовлетворения социально-бытовых потребностей </a:t>
            </a:r>
            <a:r>
              <a:rPr lang="ru-RU" dirty="0">
                <a:latin typeface="Arial" panose="020B0604020202020204" pitchFamily="34" charset="0"/>
              </a:rPr>
              <a:t>во время работы в подразделениях университета имеются:</a:t>
            </a:r>
          </a:p>
          <a:p>
            <a:pPr lvl="0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26A123-3729-45FC-B6DF-D99265C6E45E}"/>
              </a:ext>
            </a:extLst>
          </p:cNvPr>
          <p:cNvSpPr/>
          <p:nvPr/>
        </p:nvSpPr>
        <p:spPr>
          <a:xfrm>
            <a:off x="1536473" y="4568433"/>
            <a:ext cx="103380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E75B6"/>
              </a:buClr>
              <a:buSzPct val="150000"/>
            </a:pPr>
            <a:r>
              <a:rPr lang="ru-RU" sz="2000" dirty="0">
                <a:latin typeface="Arial" panose="020B0604020202020204" pitchFamily="34" charset="0"/>
              </a:rPr>
              <a:t>санитарно-бытовые помещения;</a:t>
            </a:r>
          </a:p>
          <a:p>
            <a:pPr>
              <a:buClr>
                <a:srgbClr val="2E75B6"/>
              </a:buClr>
              <a:buSzPct val="150000"/>
            </a:pPr>
            <a:endParaRPr lang="ru-RU" sz="2000" dirty="0">
              <a:latin typeface="Arial" panose="020B0604020202020204" pitchFamily="34" charset="0"/>
            </a:endParaRPr>
          </a:p>
          <a:p>
            <a:pPr>
              <a:buClr>
                <a:srgbClr val="2E75B6"/>
              </a:buClr>
              <a:buSzPct val="150000"/>
            </a:pPr>
            <a:r>
              <a:rPr lang="ru-RU" sz="2000" dirty="0">
                <a:latin typeface="Arial" panose="020B0604020202020204" pitchFamily="34" charset="0"/>
              </a:rPr>
              <a:t>помещения общественного питания;</a:t>
            </a:r>
          </a:p>
          <a:p>
            <a:pPr>
              <a:buClr>
                <a:srgbClr val="2E75B6"/>
              </a:buClr>
              <a:buSzPct val="150000"/>
            </a:pPr>
            <a:endParaRPr lang="ru-RU" sz="2000" dirty="0">
              <a:latin typeface="Arial" panose="020B0604020202020204" pitchFamily="34" charset="0"/>
            </a:endParaRPr>
          </a:p>
          <a:p>
            <a:pPr>
              <a:buClr>
                <a:srgbClr val="2E75B6"/>
              </a:buClr>
              <a:buSzPct val="150000"/>
            </a:pPr>
            <a:r>
              <a:rPr lang="ru-RU" sz="2000" dirty="0">
                <a:latin typeface="Arial" panose="020B0604020202020204" pitchFamily="34" charset="0"/>
              </a:rPr>
              <a:t>кабинеты оказания первой помощи.</a:t>
            </a:r>
          </a:p>
          <a:p>
            <a:endParaRPr lang="ru-RU" sz="1600" dirty="0">
              <a:latin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</a:endParaRPr>
          </a:p>
        </p:txBody>
      </p:sp>
      <p:pic>
        <p:nvPicPr>
          <p:cNvPr id="15" name="Рисунок 14" descr="Душ">
            <a:extLst>
              <a:ext uri="{FF2B5EF4-FFF2-40B4-BE49-F238E27FC236}">
                <a16:creationId xmlns:a16="http://schemas.microsoft.com/office/drawing/2014/main" id="{1442DF26-C8E2-4A60-86D8-FE81B6FE1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273" y="4708641"/>
            <a:ext cx="457200" cy="457200"/>
          </a:xfrm>
          <a:prstGeom prst="rect">
            <a:avLst/>
          </a:prstGeom>
        </p:spPr>
      </p:pic>
      <p:pic>
        <p:nvPicPr>
          <p:cNvPr id="16" name="Рисунок 15" descr="Вилка и нож">
            <a:extLst>
              <a:ext uri="{FF2B5EF4-FFF2-40B4-BE49-F238E27FC236}">
                <a16:creationId xmlns:a16="http://schemas.microsoft.com/office/drawing/2014/main" id="{74AAA652-6BE9-4855-BAD3-2D642F073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9273" y="5205771"/>
            <a:ext cx="457200" cy="457200"/>
          </a:xfrm>
          <a:prstGeom prst="rect">
            <a:avLst/>
          </a:prstGeom>
        </p:spPr>
      </p:pic>
      <p:pic>
        <p:nvPicPr>
          <p:cNvPr id="17" name="Рисунок 16" descr="Медицина">
            <a:extLst>
              <a:ext uri="{FF2B5EF4-FFF2-40B4-BE49-F238E27FC236}">
                <a16:creationId xmlns:a16="http://schemas.microsoft.com/office/drawing/2014/main" id="{23C6DC60-A360-45AF-A2BD-6CDC33ED85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9273" y="58010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0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11927" y="333460"/>
            <a:ext cx="114800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Средства индивидуальной защиты. Порядок и нормы выдачи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Солдат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01" y="127667"/>
            <a:ext cx="570231" cy="5702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FB7FF-8B81-47D0-ACC3-DDFDDFB9BE38}"/>
              </a:ext>
            </a:extLst>
          </p:cNvPr>
          <p:cNvSpPr/>
          <p:nvPr/>
        </p:nvSpPr>
        <p:spPr>
          <a:xfrm>
            <a:off x="711927" y="1305342"/>
            <a:ext cx="11383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ТК РФ и Приказа Министерства здравоохранения и социального развития РФ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01.06. 2009 г.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290н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Межотраслевых правил обеспечения работников специальной одеждой, специальной обувью и другими средствами индивидуальной защиты» спецодежда и другие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индивидуальной защиты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(СИЗ)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выдаются работникам Университета согласно «Нормам бесплатной выдачи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специальной одежды, специальной обуви и других средств индивидуальной защиты работникам РХТУ им. Д.И. Менделеева», составленным на основании типовых отраслевых норм, и утвержденным ректором. </a:t>
            </a:r>
          </a:p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выдачи СИЗ работникам ведется в личных карточках выдачи СИЗ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89A26F-6AFF-459C-AE3F-BB2E3FDAC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421" y="3932992"/>
            <a:ext cx="3742137" cy="2605923"/>
          </a:xfrm>
          <a:prstGeom prst="rect">
            <a:avLst/>
          </a:prstGeom>
        </p:spPr>
      </p:pic>
      <p:pic>
        <p:nvPicPr>
          <p:cNvPr id="1028" name="Picture 4" descr="Установленные плоские значки вектора оборудования безопасности работы. значок безопасности, шлемное оборудование, промышленная работа, защитный головной убор и иллюстрация защитной обуви Бесплатные векторы">
            <a:extLst>
              <a:ext uri="{FF2B5EF4-FFF2-40B4-BE49-F238E27FC236}">
                <a16:creationId xmlns:a16="http://schemas.microsoft.com/office/drawing/2014/main" id="{7FF1097D-38D3-4CE9-92BA-F44633CD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63" y="3955605"/>
            <a:ext cx="2605923" cy="260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CBF9B6-56A3-493E-9B26-5F05B7540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095" y="3976226"/>
            <a:ext cx="1670463" cy="26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4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C3E778-DC9F-4D90-A7DB-8C1AE1125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37" y="4276024"/>
            <a:ext cx="2211380" cy="23447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13A754-6BCF-4607-AE37-830AC7B0B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" y="1870237"/>
            <a:ext cx="1178504" cy="214880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342855-620C-4BE2-B7B4-52EFBE515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3" y="5720001"/>
            <a:ext cx="2076450" cy="100965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0268B17-08A1-48D8-A55F-F743260E64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84" y="1816797"/>
            <a:ext cx="2202297" cy="19507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128069-030D-454F-B71E-4C0B0F2E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2" y="1646023"/>
            <a:ext cx="1856506" cy="2148807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54867" y="237254"/>
            <a:ext cx="10937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Первая помощь пострадавшим. Действия работников при несчастном случае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0122" y="622093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508573-8486-40F7-A5BA-CACFFA177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3612" y="4325018"/>
            <a:ext cx="1456898" cy="246310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F65985C-ADD6-44C0-A035-BA6D3CF4CFB7}"/>
              </a:ext>
            </a:extLst>
          </p:cNvPr>
          <p:cNvGrpSpPr/>
          <p:nvPr/>
        </p:nvGrpSpPr>
        <p:grpSpPr>
          <a:xfrm>
            <a:off x="977521" y="1442844"/>
            <a:ext cx="2606291" cy="1563774"/>
            <a:chOff x="1405523" y="57"/>
            <a:chExt cx="2606291" cy="156377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86C1B42-2305-44B2-90B0-C9B1DAAB20C4}"/>
                </a:ext>
              </a:extLst>
            </p:cNvPr>
            <p:cNvSpPr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90F331-AC86-4C0C-AFA6-012E29337F62}"/>
                </a:ext>
              </a:extLst>
            </p:cNvPr>
            <p:cNvSpPr txBox="1"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2E75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1. </a:t>
              </a:r>
              <a:r>
                <a:rPr lang="ru-RU" sz="1200" kern="1200" dirty="0">
                  <a:latin typeface="Arial" panose="020B0604020202020204" pitchFamily="34" charset="0"/>
                </a:rPr>
                <a:t>Убедитесь, что ни вам, ни пострадавшему ничего не угрожает. Вынесите/выведите пострадавшего в безопасную зону. </a:t>
              </a:r>
              <a:r>
                <a:rPr lang="ru-RU" sz="1200" dirty="0">
                  <a:latin typeface="Arial" panose="020B0604020202020204" pitchFamily="34" charset="0"/>
                </a:rPr>
                <a:t>Сообщите вышестоящему руководителю о случившемся.</a:t>
              </a:r>
              <a:endParaRPr lang="ru-RU" sz="1200" kern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490A7C-F1F7-473B-A2DA-7EBF3E86F93F}"/>
              </a:ext>
            </a:extLst>
          </p:cNvPr>
          <p:cNvGrpSpPr/>
          <p:nvPr/>
        </p:nvGrpSpPr>
        <p:grpSpPr>
          <a:xfrm>
            <a:off x="9255316" y="4046455"/>
            <a:ext cx="2652433" cy="1563774"/>
            <a:chOff x="1405523" y="57"/>
            <a:chExt cx="2652433" cy="156377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36B034F-F7C2-4833-A0D5-5138AC84580A}"/>
                </a:ext>
              </a:extLst>
            </p:cNvPr>
            <p:cNvSpPr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DCD160-3F67-4006-A649-42B65CE8C79F}"/>
                </a:ext>
              </a:extLst>
            </p:cNvPr>
            <p:cNvSpPr txBox="1"/>
            <p:nvPr/>
          </p:nvSpPr>
          <p:spPr>
            <a:xfrm>
              <a:off x="1451665" y="57"/>
              <a:ext cx="2606291" cy="1563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rgbClr val="2E75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6. </a:t>
              </a:r>
              <a:r>
                <a:rPr lang="ru-RU" sz="1200" dirty="0">
                  <a:latin typeface="Arial" panose="020B0604020202020204" pitchFamily="34" charset="0"/>
                </a:rPr>
                <a:t>По прибытии бригады скорой медицинской помощи передайте пострадавшего медикам, ответьте на их вопросы и окажите содействие. 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AD33EA8-954F-451C-BB07-C4F7C3633EC2}"/>
              </a:ext>
            </a:extLst>
          </p:cNvPr>
          <p:cNvGrpSpPr/>
          <p:nvPr/>
        </p:nvGrpSpPr>
        <p:grpSpPr>
          <a:xfrm>
            <a:off x="4878334" y="4046455"/>
            <a:ext cx="2606291" cy="1563774"/>
            <a:chOff x="1405523" y="57"/>
            <a:chExt cx="2606291" cy="156377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2823EE5-4CBE-448E-B41F-A128C6673BDC}"/>
                </a:ext>
              </a:extLst>
            </p:cNvPr>
            <p:cNvSpPr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77D1D6-2996-4305-B0DC-B1EBEF5207EA}"/>
                </a:ext>
              </a:extLst>
            </p:cNvPr>
            <p:cNvSpPr txBox="1"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rgbClr val="2E75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  <a:r>
                <a:rPr lang="ru-RU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. </a:t>
              </a:r>
              <a:r>
                <a:rPr lang="ru-RU" sz="1200" dirty="0">
                  <a:latin typeface="Arial" panose="020B0604020202020204" pitchFamily="34" charset="0"/>
                </a:rPr>
                <a:t>До прибытия скорой медицинской помощи или других служб необходимо контролировать состояние пострадавшего, оказывая ему психологическую и физическую поддержку.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805BB8C-18E7-43F9-BF49-66714C18203C}"/>
              </a:ext>
            </a:extLst>
          </p:cNvPr>
          <p:cNvGrpSpPr/>
          <p:nvPr/>
        </p:nvGrpSpPr>
        <p:grpSpPr>
          <a:xfrm>
            <a:off x="979042" y="4070679"/>
            <a:ext cx="2606291" cy="1563774"/>
            <a:chOff x="1405523" y="57"/>
            <a:chExt cx="2606291" cy="156377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2CCB785-C257-4301-9E72-0B0A12FA07F2}"/>
                </a:ext>
              </a:extLst>
            </p:cNvPr>
            <p:cNvSpPr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91B7F7-F907-468D-B779-C0F6D75CACDC}"/>
                </a:ext>
              </a:extLst>
            </p:cNvPr>
            <p:cNvSpPr txBox="1"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rgbClr val="2E75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4. </a:t>
              </a:r>
              <a:r>
                <a:rPr lang="ru-RU" sz="1200" dirty="0">
                  <a:latin typeface="Arial" panose="020B0604020202020204" pitchFamily="34" charset="0"/>
                </a:rPr>
                <a:t>При отсутствии сознания и дыхания у пострадавшего вызвать самостоятельно или с помощью окружающих скорую медицинскую помощь  по телефону 103 или 112.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68FF19D-6A6B-4C47-8549-549469FDF629}"/>
              </a:ext>
            </a:extLst>
          </p:cNvPr>
          <p:cNvGrpSpPr/>
          <p:nvPr/>
        </p:nvGrpSpPr>
        <p:grpSpPr>
          <a:xfrm>
            <a:off x="9251198" y="1410839"/>
            <a:ext cx="2606291" cy="1563774"/>
            <a:chOff x="1405523" y="57"/>
            <a:chExt cx="2606291" cy="1563774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5C7CA16-D742-428A-A848-E07BD12633D0}"/>
                </a:ext>
              </a:extLst>
            </p:cNvPr>
            <p:cNvSpPr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912CBA-169F-4984-A6BF-0D7A4747A402}"/>
                </a:ext>
              </a:extLst>
            </p:cNvPr>
            <p:cNvSpPr txBox="1"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rgbClr val="2E75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3. </a:t>
              </a:r>
              <a:r>
                <a:rPr lang="ru-RU" sz="1200" dirty="0">
                  <a:latin typeface="Arial" panose="020B0604020202020204" pitchFamily="34" charset="0"/>
                </a:rPr>
                <a:t>Примените меры по устранению опасных для жизни состояний. Окажите первую помощь (например, наложить повязку, помочь промыть рану/ожог проточной водой и т.д.)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A359966-C943-4F50-9B0B-47CC56BAE9C5}"/>
              </a:ext>
            </a:extLst>
          </p:cNvPr>
          <p:cNvGrpSpPr/>
          <p:nvPr/>
        </p:nvGrpSpPr>
        <p:grpSpPr>
          <a:xfrm>
            <a:off x="4920510" y="1410839"/>
            <a:ext cx="2606291" cy="1563774"/>
            <a:chOff x="1405523" y="57"/>
            <a:chExt cx="2606291" cy="1563774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5F3C4B5-FE13-4500-888B-ADFD37BC9801}"/>
                </a:ext>
              </a:extLst>
            </p:cNvPr>
            <p:cNvSpPr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301C56-65A0-4129-AD8D-1F9CD76C25D1}"/>
                </a:ext>
              </a:extLst>
            </p:cNvPr>
            <p:cNvSpPr txBox="1"/>
            <p:nvPr/>
          </p:nvSpPr>
          <p:spPr>
            <a:xfrm>
              <a:off x="1405523" y="57"/>
              <a:ext cx="2606291" cy="1563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rgbClr val="2E75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2. </a:t>
              </a:r>
              <a:r>
                <a:rPr lang="ru-RU" sz="1200" dirty="0">
                  <a:latin typeface="Arial" panose="020B0604020202020204" pitchFamily="34" charset="0"/>
                </a:rPr>
                <a:t>Проверьте у пострадавшего признаки сознания. Выполните подробный осмотр пострадавшего на наличие травм и неотложных состояний. </a:t>
              </a:r>
            </a:p>
          </p:txBody>
        </p:sp>
      </p:grpSp>
      <p:pic>
        <p:nvPicPr>
          <p:cNvPr id="37" name="Рисунок 36" descr="Медицина">
            <a:extLst>
              <a:ext uri="{FF2B5EF4-FFF2-40B4-BE49-F238E27FC236}">
                <a16:creationId xmlns:a16="http://schemas.microsoft.com/office/drawing/2014/main" id="{03987A39-124E-4D5E-B2D1-0AACBDBC25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7636" y="0"/>
            <a:ext cx="570231" cy="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3331" y="3149823"/>
            <a:ext cx="4545339" cy="558354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2309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Юрист концепция иллюстрации Бесплатные векторы">
            <a:extLst>
              <a:ext uri="{FF2B5EF4-FFF2-40B4-BE49-F238E27FC236}">
                <a16:creationId xmlns:a16="http://schemas.microsoft.com/office/drawing/2014/main" id="{D4B80F86-4892-454A-AED8-0881FF37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05" y="4029815"/>
            <a:ext cx="2828185" cy="28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332309" y="1067295"/>
            <a:ext cx="115273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Охрана труда </a:t>
            </a:r>
            <a:r>
              <a:rPr lang="ru-RU" dirty="0">
                <a:latin typeface="Arial" panose="020B0604020202020204" pitchFamily="34" charset="0"/>
              </a:rPr>
              <a:t>- система сохранения жизни и здоровья работников в процессе трудовой деятельности, включающая в себя правовые, социально-экономические, орга­низационно-технические, санитарно-гигиенические, лечебно-профилактические, реа­билитационные и иные мероприятия (ст.209 ТК РФ).</a:t>
            </a:r>
          </a:p>
          <a:p>
            <a:r>
              <a:rPr lang="ru-RU" dirty="0">
                <a:latin typeface="Arial" panose="020B0604020202020204" pitchFamily="34" charset="0"/>
              </a:rPr>
              <a:t>Законодательство Российской Федерации об охране труда состоит из соответст­вующих норм Конституции РФ, Трудового Кодекса РФ, государственных нормативных требований охраны труда (федеральные законы и иные нормативные правовые акты):</a:t>
            </a: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C883A6D0-B3DF-4E89-A851-4B0609BB3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654772"/>
              </p:ext>
            </p:extLst>
          </p:nvPr>
        </p:nvGraphicFramePr>
        <p:xfrm>
          <a:off x="3229712" y="2788951"/>
          <a:ext cx="5455701" cy="393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0900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писание иллюстрации концепции контракта Бесплатные векторы">
            <a:extLst>
              <a:ext uri="{FF2B5EF4-FFF2-40B4-BE49-F238E27FC236}">
                <a16:creationId xmlns:a16="http://schemas.microsoft.com/office/drawing/2014/main" id="{1AB09B55-8121-4828-9EEC-4F0E8233F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9358" r="6191" b="10090"/>
          <a:stretch/>
        </p:blipFill>
        <p:spPr bwMode="auto">
          <a:xfrm>
            <a:off x="9661478" y="4756558"/>
            <a:ext cx="2333979" cy="21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250872" y="988977"/>
            <a:ext cx="116363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2E75B6"/>
              </a:solidFill>
              <a:latin typeface="Arial" panose="020B0604020202020204" pitchFamily="34" charset="0"/>
            </a:endParaRPr>
          </a:p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Трудовой договор </a:t>
            </a:r>
            <a:r>
              <a:rPr lang="ru-RU" dirty="0">
                <a:latin typeface="Arial" panose="020B0604020202020204" pitchFamily="34" charset="0"/>
              </a:rPr>
              <a:t>- соглашение между работодателем и работником, в соответствии с которым работодатель обязуется предоставить работнику работу по обусловленной трудовой функции, обеспечить условия труда, предусмотренные трудовым законодательством и иными нормативными правовыми актами, содержащими нормы трудового права, коллективным договором, соглашениями, локальными нормативными актами и данным соглашением, своевременно и в полном размере выплачивать работнику заработную плату, а работник обязуется лично выполнять определенную этим соглашением трудовую функцию в интересах, под управлением и контролем работодателя, соблюдать правила внутреннего трудового распорядка, действующие у данного работодателя.</a:t>
            </a:r>
          </a:p>
          <a:p>
            <a:r>
              <a:rPr lang="ru-RU" dirty="0">
                <a:latin typeface="Arial" panose="020B0604020202020204" pitchFamily="34" charset="0"/>
              </a:rPr>
              <a:t>Трудовые договоры могут заключаться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на неопределенный срок </a:t>
            </a:r>
            <a:r>
              <a:rPr lang="ru-RU" dirty="0">
                <a:latin typeface="Arial" panose="020B0604020202020204" pitchFamily="34" charset="0"/>
              </a:rPr>
              <a:t>и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на определенный срок </a:t>
            </a:r>
            <a:r>
              <a:rPr lang="ru-RU" dirty="0">
                <a:latin typeface="Arial" panose="020B0604020202020204" pitchFamily="34" charset="0"/>
              </a:rPr>
              <a:t>не более пяти лет (срочный трудовой договор). При заключении трудового договора в нем по соглашению сторон может быть предусмотрено условие об испытании работника в целях проверки его соответствия поручаемой работе.</a:t>
            </a:r>
          </a:p>
          <a:p>
            <a:r>
              <a:rPr lang="ru-RU" dirty="0">
                <a:latin typeface="Arial" panose="020B0604020202020204" pitchFamily="34" charset="0"/>
              </a:rPr>
              <a:t>Трудовым законодательством и иными нормативными актами предусмотрены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особенности регулирования труда отдельных категорий работников</a:t>
            </a:r>
            <a:r>
              <a:rPr lang="ru-RU" dirty="0">
                <a:latin typeface="Arial" panose="020B0604020202020204" pitchFamily="34" charset="0"/>
              </a:rPr>
              <a:t>: женщин, инвалидов, лиц моложе 18 лет.</a:t>
            </a:r>
          </a:p>
          <a:p>
            <a:r>
              <a:rPr lang="ru-RU" b="1" dirty="0">
                <a:latin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Трудовой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84109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онцепция управления временем для целевой страницы Бесплатные векторы">
            <a:extLst>
              <a:ext uri="{FF2B5EF4-FFF2-40B4-BE49-F238E27FC236}">
                <a16:creationId xmlns:a16="http://schemas.microsoft.com/office/drawing/2014/main" id="{2B1CC6D9-16E8-408A-B029-5E9A9FDCC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5602" r="5433" b="13177"/>
          <a:stretch/>
        </p:blipFill>
        <p:spPr bwMode="auto">
          <a:xfrm>
            <a:off x="8156907" y="4512912"/>
            <a:ext cx="3499106" cy="21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250872" y="1276271"/>
            <a:ext cx="112097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Рабочее время </a:t>
            </a:r>
            <a:r>
              <a:rPr lang="ru-RU" dirty="0">
                <a:latin typeface="Arial" panose="020B0604020202020204" pitchFamily="34" charset="0"/>
              </a:rPr>
              <a:t>- время, в течение которого работник в соответствии с Правилами внутреннего трудового распорядка Организации и условиями трудового договора должен исполнять трудовые обязанности, а также иные периоды времени, которые в соответствии с законами и иными нормативно-правовыми актами относятся к рабочему времени. </a:t>
            </a:r>
          </a:p>
          <a:p>
            <a:r>
              <a:rPr lang="ru-RU" dirty="0">
                <a:latin typeface="Arial" panose="020B0604020202020204" pitchFamily="34" charset="0"/>
              </a:rPr>
              <a:t>Нормальная продолжительность рабочего времени не может превышать 40 часов в неделю.</a:t>
            </a:r>
          </a:p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Время отдыха </a:t>
            </a:r>
            <a:r>
              <a:rPr lang="ru-RU" dirty="0">
                <a:latin typeface="Arial" panose="020B0604020202020204" pitchFamily="34" charset="0"/>
              </a:rPr>
              <a:t>- время, в течение которого работник свободен от исполнения трудовых обязанностей и которое он может использовать по своему усмотрению.</a:t>
            </a:r>
          </a:p>
          <a:p>
            <a:r>
              <a:rPr lang="ru-RU" dirty="0">
                <a:latin typeface="Arial" panose="020B0604020202020204" pitchFamily="34" charset="0"/>
              </a:rPr>
              <a:t>Виды времени отдыха: перерывы в течение рабочего дня (смены), ежедневный (междусменный) отдых, выходные дни, нерабочие праздничные дни, отпуска.</a:t>
            </a:r>
          </a:p>
          <a:p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r>
              <a:rPr lang="ru-RU" dirty="0">
                <a:latin typeface="Arial" panose="020B0604020202020204" pitchFamily="34" charset="0"/>
              </a:rPr>
              <a:t>Трудовым законодательством также устанавливаются различные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льготы и компенсации</a:t>
            </a:r>
            <a:r>
              <a:rPr lang="ru-RU" dirty="0">
                <a:latin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при исполнении государственных или общественных обязанностей;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при совмещении работы с обучением;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при вынужденном прекращении работы не по вине работника;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при предоставлении ежегодного оплачиваемого отпуска;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в некоторых случаях прекращения трудового договора;</a:t>
            </a:r>
          </a:p>
          <a:p>
            <a:pPr marL="285750" indent="-285750">
              <a:buClr>
                <a:srgbClr val="2E75B6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</a:rPr>
              <a:t>компенсации при работе во вредных условиях труда и пр.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Трудовой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384772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47AED8-3B5A-4899-9175-58454CDE2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30" y="4266821"/>
            <a:ext cx="3725158" cy="2585323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250872" y="1253200"/>
            <a:ext cx="116950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Правила внутреннего трудового распорядка </a:t>
            </a:r>
            <a:r>
              <a:rPr lang="ru-RU" dirty="0">
                <a:latin typeface="Arial" panose="020B0604020202020204" pitchFamily="34" charset="0"/>
              </a:rPr>
              <a:t>- локальный нормативный акт, регламентирующий в соответствии с Трудовым кодексом и иными законами порядок приема и увольнения работников, основные права, обязанности и ответственность сторон трудового договора, режим работы, время отдыха, применяемые к работникам меры поощрения и взыскания, а также иные вопросы регулирования трудовых отношений.</a:t>
            </a:r>
          </a:p>
          <a:p>
            <a:pPr algn="just"/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За нарушение Правил внутреннего трудового распорядка </a:t>
            </a:r>
            <a:r>
              <a:rPr lang="ru-RU" dirty="0">
                <a:latin typeface="Arial" panose="020B0604020202020204" pitchFamily="34" charset="0"/>
              </a:rPr>
              <a:t>(трудовой дисциплины) предусмотрена </a:t>
            </a:r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ответственность</a:t>
            </a:r>
            <a:r>
              <a:rPr lang="ru-RU" dirty="0">
                <a:latin typeface="Arial" panose="020B0604020202020204" pitchFamily="34" charset="0"/>
              </a:rPr>
              <a:t> в соответствии с трудовым законодательством (применение дисциплинарных взысканий):</a:t>
            </a:r>
          </a:p>
          <a:p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Правила внутреннего трудового распорядка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1E4A243-BD10-42C2-A064-3A5FD55EC159}"/>
              </a:ext>
            </a:extLst>
          </p:cNvPr>
          <p:cNvSpPr/>
          <p:nvPr/>
        </p:nvSpPr>
        <p:spPr>
          <a:xfrm>
            <a:off x="903336" y="3564036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DBEC07D-B5FF-4DB3-9172-A0C42DEE89E2}"/>
              </a:ext>
            </a:extLst>
          </p:cNvPr>
          <p:cNvSpPr/>
          <p:nvPr/>
        </p:nvSpPr>
        <p:spPr>
          <a:xfrm>
            <a:off x="4121183" y="3564036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821B7E1-477D-4793-9DA7-011D312F77A0}"/>
              </a:ext>
            </a:extLst>
          </p:cNvPr>
          <p:cNvSpPr/>
          <p:nvPr/>
        </p:nvSpPr>
        <p:spPr>
          <a:xfrm>
            <a:off x="7129197" y="3564036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65A716-978F-4A60-97E5-E4DBC593076E}"/>
              </a:ext>
            </a:extLst>
          </p:cNvPr>
          <p:cNvSpPr/>
          <p:nvPr/>
        </p:nvSpPr>
        <p:spPr>
          <a:xfrm>
            <a:off x="809145" y="4447758"/>
            <a:ext cx="1395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замечание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D917DB-C476-4C1D-83DA-437E7CD54BFF}"/>
              </a:ext>
            </a:extLst>
          </p:cNvPr>
          <p:cNvSpPr/>
          <p:nvPr/>
        </p:nvSpPr>
        <p:spPr>
          <a:xfrm>
            <a:off x="4183986" y="4445144"/>
            <a:ext cx="119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выговор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FE0818-0CFF-4C2A-BCF6-B42C1F20AF06}"/>
              </a:ext>
            </a:extLst>
          </p:cNvPr>
          <p:cNvSpPr/>
          <p:nvPr/>
        </p:nvSpPr>
        <p:spPr>
          <a:xfrm>
            <a:off x="6922616" y="4471069"/>
            <a:ext cx="154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2E75B6"/>
                </a:solidFill>
                <a:latin typeface="Arial" panose="020B0604020202020204" pitchFamily="34" charset="0"/>
              </a:rPr>
              <a:t>увольнение</a:t>
            </a:r>
          </a:p>
        </p:txBody>
      </p:sp>
      <p:pic>
        <p:nvPicPr>
          <p:cNvPr id="18" name="Рисунок 17" descr="Восклицательный знак">
            <a:extLst>
              <a:ext uri="{FF2B5EF4-FFF2-40B4-BE49-F238E27FC236}">
                <a16:creationId xmlns:a16="http://schemas.microsoft.com/office/drawing/2014/main" id="{EE2520DF-D139-4C50-9DB4-F6E7F2C7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1092" y="3696590"/>
            <a:ext cx="570231" cy="570231"/>
          </a:xfrm>
          <a:prstGeom prst="rect">
            <a:avLst/>
          </a:prstGeom>
        </p:spPr>
      </p:pic>
      <p:pic>
        <p:nvPicPr>
          <p:cNvPr id="19" name="Рисунок 18" descr="Вопросы">
            <a:extLst>
              <a:ext uri="{FF2B5EF4-FFF2-40B4-BE49-F238E27FC236}">
                <a16:creationId xmlns:a16="http://schemas.microsoft.com/office/drawing/2014/main" id="{34574370-E62D-4AFC-BAEF-C17B446C4D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9583" y="3730118"/>
            <a:ext cx="570231" cy="570231"/>
          </a:xfrm>
          <a:prstGeom prst="rect">
            <a:avLst/>
          </a:prstGeom>
        </p:spPr>
      </p:pic>
      <p:pic>
        <p:nvPicPr>
          <p:cNvPr id="20" name="Рисунок 19" descr="Контракт">
            <a:extLst>
              <a:ext uri="{FF2B5EF4-FFF2-40B4-BE49-F238E27FC236}">
                <a16:creationId xmlns:a16="http://schemas.microsoft.com/office/drawing/2014/main" id="{5B30B3F7-E50A-49FE-BE9D-5206E847F5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95019" y="3730118"/>
            <a:ext cx="570231" cy="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2FFFEC-E32C-4F97-9821-A7886F33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437" y="4742280"/>
            <a:ext cx="3200400" cy="2019300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ECDED-F461-491D-9FA8-5B5A4A071C39}"/>
              </a:ext>
            </a:extLst>
          </p:cNvPr>
          <p:cNvSpPr txBox="1"/>
          <p:nvPr/>
        </p:nvSpPr>
        <p:spPr>
          <a:xfrm>
            <a:off x="250872" y="1276271"/>
            <a:ext cx="1167096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Общий режим работы Университета </a:t>
            </a:r>
            <a:r>
              <a:rPr lang="ru-RU" sz="1600" dirty="0">
                <a:latin typeface="Arial" panose="020B0604020202020204" pitchFamily="34" charset="0"/>
              </a:rPr>
              <a:t>– с 8-00 до 20-00.</a:t>
            </a:r>
          </a:p>
          <a:p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Режим рабочего времени ППС </a:t>
            </a:r>
            <a:r>
              <a:rPr lang="ru-RU" sz="1600" dirty="0">
                <a:latin typeface="Arial" panose="020B0604020202020204" pitchFamily="34" charset="0"/>
              </a:rPr>
              <a:t>устанавливается в пределах </a:t>
            </a:r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36-часовой рабочей недели </a:t>
            </a:r>
            <a:r>
              <a:rPr lang="ru-RU" sz="1600" dirty="0">
                <a:latin typeface="Arial" panose="020B0604020202020204" pitchFamily="34" charset="0"/>
              </a:rPr>
              <a:t>и регулируется расписанием учебных занятий на основании индивидуального календарного плана, утвержденного ректором и графиками, устанавливаемыми заведующими кафедрами.</a:t>
            </a:r>
          </a:p>
          <a:p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Для работников Университета (кроме ППС) </a:t>
            </a:r>
            <a:r>
              <a:rPr lang="ru-RU" sz="1600" dirty="0">
                <a:latin typeface="Arial" panose="020B0604020202020204" pitchFamily="34" charset="0"/>
              </a:rPr>
              <a:t>устанавливается </a:t>
            </a:r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5-дневная рабочая неделя </a:t>
            </a:r>
            <a:r>
              <a:rPr lang="ru-RU" sz="1600" dirty="0">
                <a:latin typeface="Arial" panose="020B0604020202020204" pitchFamily="34" charset="0"/>
              </a:rPr>
              <a:t>с двумя выходными днями – суббота, воскресенье.</a:t>
            </a:r>
          </a:p>
          <a:p>
            <a:r>
              <a:rPr lang="ru-RU" sz="1600" dirty="0">
                <a:latin typeface="Arial" panose="020B0604020202020204" pitchFamily="34" charset="0"/>
              </a:rPr>
              <a:t>Продолжительность рабочего времени – </a:t>
            </a:r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40 часов в неделю</a:t>
            </a:r>
            <a:r>
              <a:rPr lang="ru-RU" sz="1600" dirty="0">
                <a:latin typeface="Arial" panose="020B0604020202020204" pitchFamily="34" charset="0"/>
              </a:rPr>
              <a:t>: Начало рабочего дня – 9:00. Окончание рабочего дня – 18:00. Перерыв  - с 13:00 до 13:45.</a:t>
            </a:r>
          </a:p>
          <a:p>
            <a:r>
              <a:rPr lang="ru-RU" sz="1600" dirty="0">
                <a:latin typeface="Arial" panose="020B0604020202020204" pitchFamily="34" charset="0"/>
              </a:rPr>
              <a:t>Исходя из особенностей задач и функций отдельных подразделений, </a:t>
            </a:r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некоторым работникам </a:t>
            </a:r>
            <a:r>
              <a:rPr lang="ru-RU" sz="1600" dirty="0">
                <a:latin typeface="Arial" panose="020B0604020202020204" pitchFamily="34" charset="0"/>
              </a:rPr>
              <a:t>приказом ректора может устанавливаться </a:t>
            </a:r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6-дневная рабочая неделя с одним выходным днем </a:t>
            </a:r>
            <a:r>
              <a:rPr lang="ru-RU" sz="1600" dirty="0">
                <a:latin typeface="Arial" panose="020B0604020202020204" pitchFamily="34" charset="0"/>
              </a:rPr>
              <a:t>(воскресеньем) и </a:t>
            </a:r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иные режимы работы</a:t>
            </a:r>
            <a:r>
              <a:rPr lang="ru-RU" sz="1600" dirty="0">
                <a:latin typeface="Arial" panose="020B0604020202020204" pitchFamily="34" charset="0"/>
              </a:rPr>
              <a:t>.</a:t>
            </a:r>
          </a:p>
          <a:p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Продолжительность рабочего дня</a:t>
            </a:r>
            <a:r>
              <a:rPr lang="ru-RU" sz="1600" dirty="0">
                <a:latin typeface="Arial" panose="020B0604020202020204" pitchFamily="34" charset="0"/>
              </a:rPr>
              <a:t>, непосредственно </a:t>
            </a:r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предшествующего нерабочему праздничному дню, уменьшается на 1 час</a:t>
            </a:r>
            <a:r>
              <a:rPr lang="ru-RU" sz="1600" dirty="0">
                <a:latin typeface="Arial" panose="020B0604020202020204" pitchFamily="34" charset="0"/>
              </a:rPr>
              <a:t>. Нерабочие праздничные дни устанавливаются в соответствии с ТК РФ.</a:t>
            </a:r>
          </a:p>
          <a:p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Ежегодный оплачиваемый отпуск </a:t>
            </a:r>
            <a:r>
              <a:rPr lang="ru-RU" sz="1600" dirty="0">
                <a:latin typeface="Arial" panose="020B0604020202020204" pitchFamily="34" charset="0"/>
              </a:rPr>
              <a:t>предоставляется согласно Графику отпусков продолжительностью: </a:t>
            </a:r>
          </a:p>
          <a:p>
            <a:r>
              <a:rPr lang="ru-RU" sz="1600" b="1" dirty="0">
                <a:solidFill>
                  <a:srgbClr val="2E75B6"/>
                </a:solidFill>
                <a:latin typeface="Arial" panose="020B0604020202020204" pitchFamily="34" charset="0"/>
              </a:rPr>
              <a:t>работникам ППС – 56 </a:t>
            </a:r>
            <a:r>
              <a:rPr lang="ru-RU" sz="1600" dirty="0">
                <a:latin typeface="Arial" panose="020B0604020202020204" pitchFamily="34" charset="0"/>
              </a:rPr>
              <a:t>календарных дней; </a:t>
            </a:r>
            <a:r>
              <a:rPr lang="ru-RU" sz="1600" b="1" i="1" dirty="0">
                <a:solidFill>
                  <a:srgbClr val="2E75B6"/>
                </a:solidFill>
                <a:latin typeface="Arial" panose="020B0604020202020204" pitchFamily="34" charset="0"/>
              </a:rPr>
              <a:t>прочим работникам – 28 </a:t>
            </a:r>
            <a:r>
              <a:rPr lang="ru-RU" sz="1600" dirty="0">
                <a:latin typeface="Arial" panose="020B0604020202020204" pitchFamily="34" charset="0"/>
              </a:rPr>
              <a:t>календарных дней.</a:t>
            </a:r>
          </a:p>
          <a:p>
            <a:r>
              <a:rPr lang="ru-RU" sz="1600" dirty="0">
                <a:latin typeface="Arial" panose="020B0604020202020204" pitchFamily="34" charset="0"/>
              </a:rPr>
              <a:t>Отпуск продолжительностью более 28 календарных дней предоставляется работникам </a:t>
            </a:r>
          </a:p>
          <a:p>
            <a:r>
              <a:rPr lang="ru-RU" sz="1600" dirty="0">
                <a:latin typeface="Arial" panose="020B0604020202020204" pitchFamily="34" charset="0"/>
              </a:rPr>
              <a:t>в соответствии с ТК РФ и иными федеральными законами.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Правила внутреннего трудового распорядка</a:t>
            </a:r>
          </a:p>
        </p:txBody>
      </p:sp>
    </p:spTree>
    <p:extLst>
      <p:ext uri="{BB962C8B-B14F-4D97-AF65-F5344CB8AC3E}">
        <p14:creationId xmlns:p14="http://schemas.microsoft.com/office/powerpoint/2010/main" val="290748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сетители публичной библиотеки. научные исследования, самообучение, образовательный центр. люди ищут книги на полках библиотек, читают учебники. векторная иллюстрация изолированных концепции метафоры Бесплатные векторы">
            <a:extLst>
              <a:ext uri="{FF2B5EF4-FFF2-40B4-BE49-F238E27FC236}">
                <a16:creationId xmlns:a16="http://schemas.microsoft.com/office/drawing/2014/main" id="{8B117FD5-6042-4896-8580-881D4B68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290" y="4093828"/>
            <a:ext cx="2660598" cy="26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837516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r>
              <a:rPr lang="ru-RU" sz="2400" dirty="0">
                <a:solidFill>
                  <a:srgbClr val="2E75B6"/>
                </a:solidFill>
                <a:latin typeface="Arial" panose="020B0604020202020204" pitchFamily="34" charset="0"/>
              </a:rPr>
              <a:t>Права работника в области охраны труда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589F31A-FDAB-4B3B-AA27-2125AF4EB293}"/>
              </a:ext>
            </a:extLst>
          </p:cNvPr>
          <p:cNvSpPr/>
          <p:nvPr/>
        </p:nvSpPr>
        <p:spPr>
          <a:xfrm>
            <a:off x="903335" y="1507635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8EC711D-1042-43F1-B082-9FE5C4E50D2E}"/>
              </a:ext>
            </a:extLst>
          </p:cNvPr>
          <p:cNvSpPr/>
          <p:nvPr/>
        </p:nvSpPr>
        <p:spPr>
          <a:xfrm>
            <a:off x="903335" y="2532894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35055DF-953D-452B-9A43-6B65E8285BDF}"/>
              </a:ext>
            </a:extLst>
          </p:cNvPr>
          <p:cNvSpPr/>
          <p:nvPr/>
        </p:nvSpPr>
        <p:spPr>
          <a:xfrm>
            <a:off x="903335" y="3558153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DACBB6C-546B-47E1-BD20-C71329F3700E}"/>
              </a:ext>
            </a:extLst>
          </p:cNvPr>
          <p:cNvSpPr/>
          <p:nvPr/>
        </p:nvSpPr>
        <p:spPr>
          <a:xfrm>
            <a:off x="903334" y="4583412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DB6E068-E33B-4424-897F-74328A03273A}"/>
              </a:ext>
            </a:extLst>
          </p:cNvPr>
          <p:cNvSpPr/>
          <p:nvPr/>
        </p:nvSpPr>
        <p:spPr>
          <a:xfrm>
            <a:off x="903334" y="5594473"/>
            <a:ext cx="907033" cy="907033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B675F6-718F-45A6-851B-CCC5B7D53A1E}"/>
              </a:ext>
            </a:extLst>
          </p:cNvPr>
          <p:cNvSpPr/>
          <p:nvPr/>
        </p:nvSpPr>
        <p:spPr>
          <a:xfrm>
            <a:off x="1810364" y="2679445"/>
            <a:ext cx="704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</a:rPr>
              <a:t>рабочее место, соответствующее  требованиям охраны труда;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59F118-FF53-4C7E-93D2-B9A3E57D0033}"/>
              </a:ext>
            </a:extLst>
          </p:cNvPr>
          <p:cNvSpPr/>
          <p:nvPr/>
        </p:nvSpPr>
        <p:spPr>
          <a:xfrm>
            <a:off x="1810364" y="1715026"/>
            <a:ext cx="9674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своевременную выплату заработной платы, время на отдых, гарантии и компенсации в связи с работой во вредных и (или) опасных условиях труда;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BA69F8-FE6C-4F51-8776-EC35AE2BCBF5}"/>
              </a:ext>
            </a:extLst>
          </p:cNvPr>
          <p:cNvSpPr/>
          <p:nvPr/>
        </p:nvSpPr>
        <p:spPr>
          <a:xfrm>
            <a:off x="1810364" y="3550005"/>
            <a:ext cx="9939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получение достоверной информации от работодателя об условиях и охране труда на рабочем месте и о существующих профессиональных рисках и их уровнях, а также о мерах по защите от воздействия вредных и (или) опасных производственных факторов;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2F9C56-8149-405B-A0A5-591D46F3FCB6}"/>
              </a:ext>
            </a:extLst>
          </p:cNvPr>
          <p:cNvSpPr/>
          <p:nvPr/>
        </p:nvSpPr>
        <p:spPr>
          <a:xfrm>
            <a:off x="1790911" y="47543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</a:rPr>
              <a:t>профессиональную подготовку и повышение квалификации в соответствии с ТК РФ;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DA2460-0957-4FCE-BDEA-5398F5F9F0C6}"/>
              </a:ext>
            </a:extLst>
          </p:cNvPr>
          <p:cNvSpPr/>
          <p:nvPr/>
        </p:nvSpPr>
        <p:spPr>
          <a:xfrm>
            <a:off x="1810364" y="5734433"/>
            <a:ext cx="6947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социальное страхование от несчастных случаев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производстве и профессиональных заболеваний.</a:t>
            </a:r>
          </a:p>
        </p:txBody>
      </p:sp>
      <p:pic>
        <p:nvPicPr>
          <p:cNvPr id="20" name="Рисунок 19" descr="Деньги">
            <a:extLst>
              <a:ext uri="{FF2B5EF4-FFF2-40B4-BE49-F238E27FC236}">
                <a16:creationId xmlns:a16="http://schemas.microsoft.com/office/drawing/2014/main" id="{7488BC39-312E-4C10-94C4-A3842CBB4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012" y="1632036"/>
            <a:ext cx="570231" cy="570231"/>
          </a:xfrm>
          <a:prstGeom prst="rect">
            <a:avLst/>
          </a:prstGeom>
        </p:spPr>
      </p:pic>
      <p:pic>
        <p:nvPicPr>
          <p:cNvPr id="21" name="Рисунок 20" descr="Конференц-зал">
            <a:extLst>
              <a:ext uri="{FF2B5EF4-FFF2-40B4-BE49-F238E27FC236}">
                <a16:creationId xmlns:a16="http://schemas.microsoft.com/office/drawing/2014/main" id="{64DC5CA5-465A-4860-92B4-488D48B6E5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012" y="2654624"/>
            <a:ext cx="570231" cy="570231"/>
          </a:xfrm>
          <a:prstGeom prst="rect">
            <a:avLst/>
          </a:prstGeom>
        </p:spPr>
      </p:pic>
      <p:pic>
        <p:nvPicPr>
          <p:cNvPr id="22" name="Рисунок 21" descr="Информация">
            <a:extLst>
              <a:ext uri="{FF2B5EF4-FFF2-40B4-BE49-F238E27FC236}">
                <a16:creationId xmlns:a16="http://schemas.microsoft.com/office/drawing/2014/main" id="{6381E5CA-55C3-4ACB-8BB9-E96FA79348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1734" y="3733266"/>
            <a:ext cx="570231" cy="570231"/>
          </a:xfrm>
          <a:prstGeom prst="rect">
            <a:avLst/>
          </a:prstGeom>
        </p:spPr>
      </p:pic>
      <p:pic>
        <p:nvPicPr>
          <p:cNvPr id="23" name="Рисунок 22" descr="Диплом">
            <a:extLst>
              <a:ext uri="{FF2B5EF4-FFF2-40B4-BE49-F238E27FC236}">
                <a16:creationId xmlns:a16="http://schemas.microsoft.com/office/drawing/2014/main" id="{66989E24-E4A2-4657-8A89-5E3CC923CE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387" y="4707879"/>
            <a:ext cx="570231" cy="570231"/>
          </a:xfrm>
          <a:prstGeom prst="rect">
            <a:avLst/>
          </a:prstGeom>
        </p:spPr>
      </p:pic>
      <p:pic>
        <p:nvPicPr>
          <p:cNvPr id="24" name="Рисунок 23" descr="Документ">
            <a:extLst>
              <a:ext uri="{FF2B5EF4-FFF2-40B4-BE49-F238E27FC236}">
                <a16:creationId xmlns:a16="http://schemas.microsoft.com/office/drawing/2014/main" id="{BA689F2F-4B1D-4E1C-BF01-5E243C1DE0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1734" y="5734432"/>
            <a:ext cx="570231" cy="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073ADF1-C677-41FA-B383-B5BF09BF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373" y="4448181"/>
            <a:ext cx="2452432" cy="2273297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11928" y="333460"/>
            <a:ext cx="10768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2.Основные положения законодательства об охране труда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0990C-240E-4F6D-96E9-50DBAF192F5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6F570-BC04-498D-B025-95BC21209776}"/>
              </a:ext>
            </a:extLst>
          </p:cNvPr>
          <p:cNvSpPr/>
          <p:nvPr/>
        </p:nvSpPr>
        <p:spPr>
          <a:xfrm>
            <a:off x="493417" y="1472522"/>
            <a:ext cx="10795247" cy="4687580"/>
          </a:xfrm>
          <a:prstGeom prst="rect">
            <a:avLst/>
          </a:prstGeom>
          <a:noFill/>
        </p:spPr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94B5EE01-DCD1-4207-B4A3-8E41B282A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872" y="300813"/>
            <a:ext cx="570231" cy="570231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F25CFB7-B760-4506-8F49-2E9A74169E54}"/>
              </a:ext>
            </a:extLst>
          </p:cNvPr>
          <p:cNvSpPr txBox="1">
            <a:spLocks/>
          </p:cNvSpPr>
          <p:nvPr/>
        </p:nvSpPr>
        <p:spPr>
          <a:xfrm>
            <a:off x="711928" y="1135621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ru-RU" sz="2400" dirty="0">
                <a:solidFill>
                  <a:srgbClr val="2E75B6"/>
                </a:solidFill>
                <a:latin typeface="Arial" panose="020B0604020202020204" pitchFamily="34" charset="0"/>
              </a:rPr>
              <a:t>Обязанности работника в области охраны труда</a:t>
            </a:r>
          </a:p>
          <a:p>
            <a:pPr algn="l"/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589F31A-FDAB-4B3B-AA27-2125AF4EB293}"/>
              </a:ext>
            </a:extLst>
          </p:cNvPr>
          <p:cNvSpPr/>
          <p:nvPr/>
        </p:nvSpPr>
        <p:spPr>
          <a:xfrm>
            <a:off x="817773" y="1541135"/>
            <a:ext cx="710805" cy="686336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B675F6-718F-45A6-851B-CCC5B7D53A1E}"/>
              </a:ext>
            </a:extLst>
          </p:cNvPr>
          <p:cNvSpPr/>
          <p:nvPr/>
        </p:nvSpPr>
        <p:spPr>
          <a:xfrm>
            <a:off x="1697751" y="5803862"/>
            <a:ext cx="7040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правильно использовать производственное оборудование, инструменты, сырье и материалы</a:t>
            </a:r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59F118-FF53-4C7E-93D2-B9A3E57D0033}"/>
              </a:ext>
            </a:extLst>
          </p:cNvPr>
          <p:cNvSpPr/>
          <p:nvPr/>
        </p:nvSpPr>
        <p:spPr>
          <a:xfrm>
            <a:off x="1699704" y="1682174"/>
            <a:ext cx="9674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соблюдать требования охраны труда;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BA69F8-FE6C-4F51-8776-EC35AE2BCBF5}"/>
              </a:ext>
            </a:extLst>
          </p:cNvPr>
          <p:cNvSpPr/>
          <p:nvPr/>
        </p:nvSpPr>
        <p:spPr>
          <a:xfrm>
            <a:off x="1692918" y="3145049"/>
            <a:ext cx="9939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следить за исправностью используемых оборудования и инструментов в пределах выполнения своей трудовой функции;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2F9C56-8149-405B-A0A5-591D46F3FCB6}"/>
              </a:ext>
            </a:extLst>
          </p:cNvPr>
          <p:cNvSpPr/>
          <p:nvPr/>
        </p:nvSpPr>
        <p:spPr>
          <a:xfrm>
            <a:off x="1692917" y="4029159"/>
            <a:ext cx="10083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и правильно применять средства индивидуальной и коллективной защиты;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DA2460-0957-4FCE-BDEA-5398F5F9F0C6}"/>
              </a:ext>
            </a:extLst>
          </p:cNvPr>
          <p:cNvSpPr/>
          <p:nvPr/>
        </p:nvSpPr>
        <p:spPr>
          <a:xfrm>
            <a:off x="1692917" y="4674760"/>
            <a:ext cx="78307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немедленно извещать своего непосредственного или вышестоящего 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 о любой известной ему ситуации, угрожающей жизни и 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здоровью людей, о выявленных неисправностях используемого оборудования, 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случаях травмирования.</a:t>
            </a:r>
          </a:p>
        </p:txBody>
      </p:sp>
      <p:pic>
        <p:nvPicPr>
          <p:cNvPr id="20" name="Рисунок 19" descr="Контрольный список">
            <a:extLst>
              <a:ext uri="{FF2B5EF4-FFF2-40B4-BE49-F238E27FC236}">
                <a16:creationId xmlns:a16="http://schemas.microsoft.com/office/drawing/2014/main" id="{7488BC39-312E-4C10-94C4-A3842CBB4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598" y="1599950"/>
            <a:ext cx="465679" cy="4656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5B32DB-D704-40B5-898C-91D97CF7DDB0}"/>
              </a:ext>
            </a:extLst>
          </p:cNvPr>
          <p:cNvSpPr/>
          <p:nvPr/>
        </p:nvSpPr>
        <p:spPr>
          <a:xfrm>
            <a:off x="1692917" y="2183816"/>
            <a:ext cx="1019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проходить обязательные предварительные (при поступлении на работу) и периодические (в течение трудовой деятельности) медицинские осмотры, другие обязательные медицинские осмотры и обязательное психиатрическое освидетельствование;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427ED0B-0358-44EB-BA46-140587A71096}"/>
              </a:ext>
            </a:extLst>
          </p:cNvPr>
          <p:cNvSpPr/>
          <p:nvPr/>
        </p:nvSpPr>
        <p:spPr>
          <a:xfrm>
            <a:off x="816038" y="2370007"/>
            <a:ext cx="710805" cy="686336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0798049-6E78-4C74-8CB7-BB0C9BADD936}"/>
              </a:ext>
            </a:extLst>
          </p:cNvPr>
          <p:cNvSpPr/>
          <p:nvPr/>
        </p:nvSpPr>
        <p:spPr>
          <a:xfrm>
            <a:off x="816037" y="3198879"/>
            <a:ext cx="710805" cy="686336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F519A1A-4F35-4337-8EF0-1D2EE7304F07}"/>
              </a:ext>
            </a:extLst>
          </p:cNvPr>
          <p:cNvSpPr/>
          <p:nvPr/>
        </p:nvSpPr>
        <p:spPr>
          <a:xfrm>
            <a:off x="804975" y="4047136"/>
            <a:ext cx="710805" cy="686336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2773A48-3BA8-415D-B093-3E8EA5B84466}"/>
              </a:ext>
            </a:extLst>
          </p:cNvPr>
          <p:cNvSpPr/>
          <p:nvPr/>
        </p:nvSpPr>
        <p:spPr>
          <a:xfrm>
            <a:off x="816036" y="4895393"/>
            <a:ext cx="710805" cy="686336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FF87F2A-3DE6-44EE-8516-5BC57B8D339D}"/>
              </a:ext>
            </a:extLst>
          </p:cNvPr>
          <p:cNvSpPr/>
          <p:nvPr/>
        </p:nvSpPr>
        <p:spPr>
          <a:xfrm>
            <a:off x="816036" y="5757550"/>
            <a:ext cx="710805" cy="686336"/>
          </a:xfrm>
          <a:prstGeom prst="ellipse">
            <a:avLst/>
          </a:prstGeom>
          <a:solidFill>
            <a:srgbClr val="F1F1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Рисунок 29" descr="Стетоскоп">
            <a:extLst>
              <a:ext uri="{FF2B5EF4-FFF2-40B4-BE49-F238E27FC236}">
                <a16:creationId xmlns:a16="http://schemas.microsoft.com/office/drawing/2014/main" id="{B00D2D6B-BA37-4790-A770-3E7CE83F22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598" y="2505972"/>
            <a:ext cx="465679" cy="465679"/>
          </a:xfrm>
          <a:prstGeom prst="rect">
            <a:avLst/>
          </a:prstGeom>
        </p:spPr>
      </p:pic>
      <p:pic>
        <p:nvPicPr>
          <p:cNvPr id="31" name="Рисунок 30" descr="Инструменты">
            <a:extLst>
              <a:ext uri="{FF2B5EF4-FFF2-40B4-BE49-F238E27FC236}">
                <a16:creationId xmlns:a16="http://schemas.microsoft.com/office/drawing/2014/main" id="{25B479FF-8CB3-4018-B287-79CABE37EA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8598" y="3296568"/>
            <a:ext cx="465679" cy="465679"/>
          </a:xfrm>
          <a:prstGeom prst="rect">
            <a:avLst/>
          </a:prstGeom>
        </p:spPr>
      </p:pic>
      <p:pic>
        <p:nvPicPr>
          <p:cNvPr id="32" name="Рисунок 31" descr="Язык жестов">
            <a:extLst>
              <a:ext uri="{FF2B5EF4-FFF2-40B4-BE49-F238E27FC236}">
                <a16:creationId xmlns:a16="http://schemas.microsoft.com/office/drawing/2014/main" id="{39939C17-1042-4A3E-AC1A-517B99C986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537" y="4135073"/>
            <a:ext cx="465679" cy="465679"/>
          </a:xfrm>
          <a:prstGeom prst="rect">
            <a:avLst/>
          </a:prstGeom>
        </p:spPr>
      </p:pic>
      <p:pic>
        <p:nvPicPr>
          <p:cNvPr id="33" name="Рисунок 32" descr="Маркетинг">
            <a:extLst>
              <a:ext uri="{FF2B5EF4-FFF2-40B4-BE49-F238E27FC236}">
                <a16:creationId xmlns:a16="http://schemas.microsoft.com/office/drawing/2014/main" id="{63FBA489-B758-4888-AC42-B72D61D2EF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2637" y="4997478"/>
            <a:ext cx="465679" cy="465679"/>
          </a:xfrm>
          <a:prstGeom prst="rect">
            <a:avLst/>
          </a:prstGeom>
        </p:spPr>
      </p:pic>
      <p:pic>
        <p:nvPicPr>
          <p:cNvPr id="34" name="Рисунок 33" descr="Колба">
            <a:extLst>
              <a:ext uri="{FF2B5EF4-FFF2-40B4-BE49-F238E27FC236}">
                <a16:creationId xmlns:a16="http://schemas.microsoft.com/office/drawing/2014/main" id="{8989AA62-408C-44C1-B01D-714E0FF47B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6603" y="5870244"/>
            <a:ext cx="465679" cy="4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35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2694</Words>
  <Application>Microsoft Office PowerPoint</Application>
  <PresentationFormat>Широкоэкранный</PresentationFormat>
  <Paragraphs>249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86</cp:revision>
  <dcterms:created xsi:type="dcterms:W3CDTF">2018-10-31T17:08:02Z</dcterms:created>
  <dcterms:modified xsi:type="dcterms:W3CDTF">2022-03-10T12:14:15Z</dcterms:modified>
</cp:coreProperties>
</file>