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7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0317D22-0713-4453-A900-E087EAA3B953}">
          <p14:sldIdLst>
            <p14:sldId id="256"/>
          </p14:sldIdLst>
        </p14:section>
        <p14:section name="Раздел без заголовка" id="{97160FFC-4F8A-4137-9474-2A636A574697}">
          <p14:sldIdLst>
            <p14:sldId id="257"/>
            <p14:sldId id="258"/>
            <p14:sldId id="262"/>
            <p14:sldId id="264"/>
            <p14:sldId id="265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95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98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5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8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87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92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9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0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1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37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4762-5C78-4F70-94AC-3E989503528D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B5B16-B5DD-43DF-B0E1-9E079A472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33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175B6-BCC8-4D86-AFE2-8BE46FC7B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57200"/>
            <a:ext cx="6587837" cy="1538868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моменты для проведения патентных исследований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C9C15C-0D5C-42BF-B526-D8B227B37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152184"/>
            <a:ext cx="6858000" cy="4489915"/>
          </a:xfrm>
        </p:spPr>
        <p:txBody>
          <a:bodyPr>
            <a:noAutofit/>
          </a:bodyPr>
          <a:lstStyle/>
          <a:p>
            <a:pPr marL="342900" indent="-342900" algn="just">
              <a:buAutoNum type="arabicPeriod"/>
            </a:pPr>
            <a:r>
              <a:rPr lang="ru-RU" b="1" dirty="0"/>
              <a:t>Особенности патентной информации</a:t>
            </a:r>
            <a:r>
              <a:rPr lang="ru-RU" dirty="0"/>
              <a:t>.</a:t>
            </a:r>
          </a:p>
          <a:p>
            <a:pPr marL="342900" indent="-342900" algn="just">
              <a:buAutoNum type="arabicPeriod"/>
            </a:pPr>
            <a:r>
              <a:rPr lang="ru-RU" b="1" dirty="0"/>
              <a:t>Работа с базами данных патентной информации.</a:t>
            </a:r>
          </a:p>
          <a:p>
            <a:pPr marL="342900" indent="-342900" algn="just">
              <a:buAutoNum type="arabicPeriod"/>
            </a:pPr>
            <a:r>
              <a:rPr lang="ru-RU" b="1" dirty="0"/>
              <a:t>Аналитическая обработка патентной информации</a:t>
            </a:r>
            <a:r>
              <a:rPr lang="ru-RU" dirty="0"/>
              <a:t>. </a:t>
            </a:r>
          </a:p>
          <a:p>
            <a:pPr marL="342900" indent="-342900" algn="just">
              <a:buAutoNum type="arabicPeriod"/>
            </a:pPr>
            <a:r>
              <a:rPr lang="ru-RU" b="1" dirty="0"/>
              <a:t>Отчет о патентных исследованиях.</a:t>
            </a:r>
          </a:p>
          <a:p>
            <a:pPr marL="342900" indent="-342900" algn="just">
              <a:buAutoNum type="arabicPeriod"/>
            </a:pPr>
            <a:r>
              <a:rPr lang="ru-RU" b="1" dirty="0"/>
              <a:t>Рекомендации по содержанию и срокам выполнения патентных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141587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270D5-2E4A-431B-8312-4E24E125E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207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Особенности патентной информации.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28648-74E6-4F68-B8D0-3CB3CE0DD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5901"/>
            <a:ext cx="7886700" cy="4691062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Патентная информация является наиболее полной информационной базой о мировом уровне техники и каждой из ее областей, а также тенденций развития</a:t>
            </a:r>
          </a:p>
          <a:p>
            <a:r>
              <a:rPr lang="ru-RU" sz="2000" b="1" dirty="0"/>
              <a:t>Она существенно опережает другие источники и характеризует современное состояние той или иной области техники и новейшие научно-технические разработки. </a:t>
            </a:r>
          </a:p>
          <a:p>
            <a:r>
              <a:rPr lang="ru-RU" sz="2000" b="1" dirty="0"/>
              <a:t> Достоинством являются достоверность (патентная документация издается после экспертизы патентных ведомств), полнота и конкретность сведений о технической и технологической сущности изобретений, полезных моделей, промышленных образцов Научный задел.</a:t>
            </a:r>
          </a:p>
          <a:p>
            <a:r>
              <a:rPr lang="ru-RU" sz="2000" b="1" dirty="0"/>
              <a:t>Ценностью патентной информации является наличие в патентных документах сведений о заявителе, патентообладателе, авторе, а также о правовых и экономических аспектах, которые имеют значение, например, при приобретении лицензии, выявлении конкурентов и анализе их патентной активности и технической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347010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B9BF7-2A14-4F63-8C1D-55D4CF8CE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96901"/>
            <a:ext cx="7886700" cy="4290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Работа с базами данных патентной информации (БД)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D1CC56-5F0F-4D14-BFA2-8290F8AF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025914"/>
            <a:ext cx="7886700" cy="506373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ru-RU" sz="2000" b="1" dirty="0"/>
              <a:t>Полнотекстовая база данных по изобретениям</a:t>
            </a:r>
            <a:r>
              <a:rPr lang="ru-RU" sz="2000" dirty="0"/>
              <a:t>. В состав документа входят следующие структурные части: библиографическое описание, реферат, формула изобретения, описание изобретения, чертежи и таблицы. Пополнение ежемесячное. </a:t>
            </a:r>
          </a:p>
          <a:p>
            <a:pPr marL="342900" indent="-342900">
              <a:buFontTx/>
              <a:buChar char="-"/>
            </a:pPr>
            <a:r>
              <a:rPr lang="ru-RU" sz="2000" dirty="0"/>
              <a:t> </a:t>
            </a:r>
            <a:r>
              <a:rPr lang="ru-RU" sz="2000" b="1" dirty="0"/>
              <a:t>Реферативная база данных по изобретениям</a:t>
            </a:r>
            <a:r>
              <a:rPr lang="ru-RU" sz="2000" dirty="0"/>
              <a:t>. Содержит информацию о патентах и заявках на изобретения РФ с 1994 г. по н. в. В состав реферативного документа входят библиографическое описание, реферат, основной чертеж. БД пополняется ежеквартально.</a:t>
            </a:r>
          </a:p>
          <a:p>
            <a:pPr marL="342900" indent="-342900">
              <a:buFontTx/>
              <a:buChar char="-"/>
            </a:pPr>
            <a:r>
              <a:rPr lang="ru-RU" sz="2000" b="1" dirty="0"/>
              <a:t>Реферативная база данных полезных моделей </a:t>
            </a:r>
            <a:r>
              <a:rPr lang="ru-RU" sz="2000" dirty="0"/>
              <a:t>с 1994 г. по </a:t>
            </a:r>
            <a:r>
              <a:rPr lang="ru-RU" sz="2000" dirty="0" err="1"/>
              <a:t>н.в</a:t>
            </a:r>
            <a:r>
              <a:rPr lang="ru-RU" sz="2000" dirty="0"/>
              <a:t>. В состав реферативного документа входят библиографическое описание, реферат, основной чертеж. Пополнение - ежеквартальное. </a:t>
            </a:r>
          </a:p>
          <a:p>
            <a:pPr marL="342900" indent="-342900">
              <a:buFontTx/>
              <a:buChar char="-"/>
            </a:pPr>
            <a:r>
              <a:rPr lang="ru-RU" sz="2000" b="1" dirty="0"/>
              <a:t>Реферативная база данных товарных знаков</a:t>
            </a:r>
            <a:r>
              <a:rPr lang="ru-RU" sz="2000" dirty="0"/>
              <a:t>. Содержит информацию о товарных знаках РФ с 1994 г по н. в. В состав реферативного документа входят библиографическое описание (включая описание и словесное воспроизведение знака), графическое воспроизведение знака, описание классов. Пополнение — 1 раз в два месяца. </a:t>
            </a:r>
          </a:p>
          <a:p>
            <a:pPr marL="342900" indent="-342900">
              <a:buFontTx/>
              <a:buChar char="-"/>
            </a:pPr>
            <a:r>
              <a:rPr lang="ru-RU" sz="2000" dirty="0"/>
              <a:t>С помощью Интернета российским пользователям доступны и БД патентной информации основных зарубежных патентных ведомств как на платной, так и на бесплатной основе.</a:t>
            </a:r>
          </a:p>
        </p:txBody>
      </p:sp>
    </p:spTree>
    <p:extLst>
      <p:ext uri="{BB962C8B-B14F-4D97-AF65-F5344CB8AC3E}">
        <p14:creationId xmlns:p14="http://schemas.microsoft.com/office/powerpoint/2010/main" val="34578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34D0FE-2794-4B55-8840-1C38E3C7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54001"/>
            <a:ext cx="7886700" cy="1106448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Аналитическая обработка патентной информации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8DC4C8-73B9-46C5-B5BD-46BCAB94C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538868"/>
            <a:ext cx="7886700" cy="4639683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/>
              <a:t>Анализ тенденций развития. </a:t>
            </a:r>
          </a:p>
          <a:p>
            <a:pPr algn="just"/>
            <a:r>
              <a:rPr lang="ru-RU" sz="9600" dirty="0"/>
              <a:t>	Для этих исследований проводится тематический поиск патентной информации за период </a:t>
            </a:r>
            <a:r>
              <a:rPr lang="ru-RU" sz="9600" b="1" dirty="0"/>
              <a:t>не менее 10 </a:t>
            </a:r>
            <a:r>
              <a:rPr lang="ru-RU" sz="9600" dirty="0"/>
              <a:t>последних лет по фондам ведущих стран с отбором всех изобретений, направляемых на совершенствование продукции или технологии. Отобранные изобретения и полезные модели классифицируют по техническим направлениям, строят графики изобретательской активности по каждому техническому направлению.</a:t>
            </a:r>
          </a:p>
          <a:p>
            <a:pPr algn="just"/>
            <a:r>
              <a:rPr lang="ru-RU" sz="9600" dirty="0"/>
              <a:t> 	Анализ кривых динамики изобретательской активности по каждому техническому направлению позволяет оценить перспективы развития каждого из направлений, определять перспективные направления развития отечественной науки и техники, выявлять проблемы, требующие оперативного принятия решений о перераспределении усилий разработчиков и производителей новой техники.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62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044D9-429E-48EF-A0E9-492440C7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57213"/>
            <a:ext cx="7886700" cy="70287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Выявление фирм-лидеров, определяющих техническую политику в данной предметной области</a:t>
            </a:r>
            <a:endParaRPr lang="ru-RU" sz="27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5A1006-B8E0-44B7-B08C-21EE0BDF7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505414"/>
            <a:ext cx="7886700" cy="4795371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	Для выявления потенциальных конкурентов проводят тематический поиск изобретений (полезных моделей) по патентным фондам стран, рынок которых представляет интерес для целей исследования. Отобранные изобретения систематизируются по фирмам - патентовладельцам.	</a:t>
            </a:r>
          </a:p>
          <a:p>
            <a:pPr algn="just"/>
            <a:r>
              <a:rPr lang="ru-RU" dirty="0"/>
              <a:t>	После выявления фирм-конкурентов оцениваются их патентные портфели. На основе сопоставлений выявляются потенциальные конкуренты, отслеживаются направления их усилий, возможные инновации на рынке продукции данного назначения, оценивается привлекательность разработки для потенциальных инвесторов.</a:t>
            </a:r>
          </a:p>
        </p:txBody>
      </p:sp>
    </p:spTree>
    <p:extLst>
      <p:ext uri="{BB962C8B-B14F-4D97-AF65-F5344CB8AC3E}">
        <p14:creationId xmlns:p14="http://schemas.microsoft.com/office/powerpoint/2010/main" val="2355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88F51-7B3F-44B1-8BE3-644BA46AF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614363"/>
            <a:ext cx="7886700" cy="3143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Отчет о патентных исследованиях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00DACD-AF6D-4F05-BAC2-8EEC9D416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059366"/>
            <a:ext cx="7886700" cy="503028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	Отобрать и проанализировать полный мировой фонд патентных документов по определенному направлению невозможно. Однако тем большее значение имеет выборка по странам, которые приняты в качестве основных при проведении поиска и экспертизы в патентных ведомствах мира - так называемым странам минимума Договора о патентной кооперации (РСТ) позволяют выявить общие тенденции развития и отобрать для последующего анализа аналоги и прототип.</a:t>
            </a:r>
          </a:p>
          <a:p>
            <a:pPr algn="just"/>
            <a:r>
              <a:rPr lang="ru-RU" dirty="0"/>
              <a:t>	Разработка должна быть отнесена к соответствующим рубрикам Международной патентной классификации (МПК). Анализ документов по указанным рубрикам целесообразно дополнять другими видами поиска</a:t>
            </a:r>
            <a:r>
              <a:rPr lang="ru-RU" sz="2100" dirty="0"/>
              <a:t>, но не заменять его.</a:t>
            </a:r>
          </a:p>
          <a:p>
            <a:pPr algn="just"/>
            <a:r>
              <a:rPr lang="ru-RU" sz="2100" dirty="0"/>
              <a:t> Поиск может потребовать усилий 2-3 исполнителей в течение 1-1,5 месяцев</a:t>
            </a:r>
          </a:p>
        </p:txBody>
      </p:sp>
    </p:spTree>
    <p:extLst>
      <p:ext uri="{BB962C8B-B14F-4D97-AF65-F5344CB8AC3E}">
        <p14:creationId xmlns:p14="http://schemas.microsoft.com/office/powerpoint/2010/main" val="206127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D09A4-FFDB-4C5A-A8D3-4A3B2BEE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8420"/>
            <a:ext cx="7886700" cy="111512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Рекомендации по содержанию и срокам выполнения патентных исследований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E1BAF1-622D-4719-885B-CF37EF0E3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1293541"/>
            <a:ext cx="7886700" cy="4796112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/>
              <a:t>	В соответствии с ГОСТ Р 15.011-22  содержание патентных исследований определяют исходя из характера решаемых задач.</a:t>
            </a:r>
          </a:p>
          <a:p>
            <a:r>
              <a:rPr lang="ru-RU" sz="3300" dirty="0"/>
              <a:t>Обязательными являются:</a:t>
            </a:r>
          </a:p>
          <a:p>
            <a:r>
              <a:rPr lang="ru-RU" sz="3300" dirty="0"/>
              <a:t>1. </a:t>
            </a:r>
            <a:r>
              <a:rPr lang="ru-RU" sz="3300" b="1" dirty="0"/>
              <a:t>Определение основных тенденций развития направления исследований и изучение динамики патентования.</a:t>
            </a:r>
          </a:p>
          <a:p>
            <a:r>
              <a:rPr lang="ru-RU" sz="3300" b="1" dirty="0"/>
              <a:t>2. Определение ведущих стран, фирм, разработчиков.</a:t>
            </a:r>
          </a:p>
          <a:p>
            <a:r>
              <a:rPr lang="ru-RU" sz="3300" b="1" dirty="0"/>
              <a:t>3. Нахождение технических решений, близких по сущности и достигаемому эффекту к собственным, определение патентоспособности созданных решений.</a:t>
            </a:r>
          </a:p>
          <a:p>
            <a:r>
              <a:rPr lang="ru-RU" sz="3300" dirty="0"/>
              <a:t>	Патентные исследования (ПИ)* в соответствии с их задачами  следует проводить поэтапно, как это показано в таблице ниже:</a:t>
            </a:r>
          </a:p>
        </p:txBody>
      </p:sp>
    </p:spTree>
    <p:extLst>
      <p:ext uri="{BB962C8B-B14F-4D97-AF65-F5344CB8AC3E}">
        <p14:creationId xmlns:p14="http://schemas.microsoft.com/office/powerpoint/2010/main" val="3702260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787D3-8805-4FA8-986F-6A067D941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28614"/>
            <a:ext cx="7886700" cy="43973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Этапы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A73F217-8161-4C77-B16C-EB6D48D2F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14987"/>
              </p:ext>
            </p:extLst>
          </p:nvPr>
        </p:nvGraphicFramePr>
        <p:xfrm>
          <a:off x="633413" y="768349"/>
          <a:ext cx="7886700" cy="46399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6850">
                  <a:extLst>
                    <a:ext uri="{9D8B030D-6E8A-4147-A177-3AD203B41FA5}">
                      <a16:colId xmlns:a16="http://schemas.microsoft.com/office/drawing/2014/main" val="2713061359"/>
                    </a:ext>
                  </a:extLst>
                </a:gridCol>
                <a:gridCol w="1940604">
                  <a:extLst>
                    <a:ext uri="{9D8B030D-6E8A-4147-A177-3AD203B41FA5}">
                      <a16:colId xmlns:a16="http://schemas.microsoft.com/office/drawing/2014/main" val="1613429911"/>
                    </a:ext>
                  </a:extLst>
                </a:gridCol>
                <a:gridCol w="3364394">
                  <a:extLst>
                    <a:ext uri="{9D8B030D-6E8A-4147-A177-3AD203B41FA5}">
                      <a16:colId xmlns:a16="http://schemas.microsoft.com/office/drawing/2014/main" val="112964834"/>
                    </a:ext>
                  </a:extLst>
                </a:gridCol>
                <a:gridCol w="1784852">
                  <a:extLst>
                    <a:ext uri="{9D8B030D-6E8A-4147-A177-3AD203B41FA5}">
                      <a16:colId xmlns:a16="http://schemas.microsoft.com/office/drawing/2014/main" val="3170118862"/>
                    </a:ext>
                  </a:extLst>
                </a:gridCol>
              </a:tblGrid>
              <a:tr h="17417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Задача ПИ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Этап НИР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Результат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Срок выполнения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extLst>
                  <a:ext uri="{0D108BD9-81ED-4DB2-BD59-A6C34878D82A}">
                    <a16:rowId xmlns:a16="http://schemas.microsoft.com/office/drawing/2014/main" val="3684697650"/>
                  </a:ext>
                </a:extLst>
              </a:tr>
              <a:tr h="196224"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Контракты, не предусматривающие в его рамках создание товаров и услуг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076594"/>
                  </a:ext>
                </a:extLst>
              </a:tr>
              <a:tr h="1496283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№1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Начальный этап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Регламент поиска, соответствующий задаче ПИ. Аналитическая записка, в которой  помимо обсуждения результатов патентно-информационного  поиска  выявляются и обосновываются преимущества собственных подходов или даются предложения по их корректировке. Уточняется возможная ниша для  применения результатов НИР.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1-1,5 месяца после начала действия контракта**.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extLst>
                  <a:ext uri="{0D108BD9-81ED-4DB2-BD59-A6C34878D82A}">
                    <a16:rowId xmlns:a16="http://schemas.microsoft.com/office/drawing/2014/main" val="3969924429"/>
                  </a:ext>
                </a:extLst>
              </a:tr>
              <a:tr h="138666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№2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Без выделения в качестве самостоятельного этапа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  Результатом выполнения данной задачи ПИ является своевременное получение исполнителем информации о возможных конкурентах и партнерах, о целесообразности и виде возможных </a:t>
                      </a:r>
                      <a:r>
                        <a:rPr lang="ru-RU" sz="1200" dirty="0">
                          <a:effectLst/>
                        </a:rPr>
                        <a:t>партнерских</a:t>
                      </a:r>
                      <a:r>
                        <a:rPr lang="ru-RU" sz="1000" dirty="0">
                          <a:effectLst/>
                        </a:rPr>
                        <a:t> отношений, в том числе, при продолжении НИР вне рамок программы. Оформляется в виде аналитической записки.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В течение первого полугодия выполнения НИР.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extLst>
                  <a:ext uri="{0D108BD9-81ED-4DB2-BD59-A6C34878D82A}">
                    <a16:rowId xmlns:a16="http://schemas.microsoft.com/office/drawing/2014/main" val="1240675664"/>
                  </a:ext>
                </a:extLst>
              </a:tr>
              <a:tr h="1386646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№3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Этап завершения НИР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>
                          <a:effectLst/>
                        </a:rPr>
                        <a:t>Отчет о патентно-информационном поиске по странам минимума РСТ с изложением сущности аналогов и прототипа и обоснование соответствия заявляемого изобретения условиям новизны, изобретательского уровня и промышленной применимости.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</a:rPr>
                        <a:t>Одновременно с подачей заявки, но не позднее, чем за  1 месяц до завершения календарного срока контракта.***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92" marR="54392" marT="0" marB="0"/>
                </a:tc>
                <a:extLst>
                  <a:ext uri="{0D108BD9-81ED-4DB2-BD59-A6C34878D82A}">
                    <a16:rowId xmlns:a16="http://schemas.microsoft.com/office/drawing/2014/main" val="321236557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0ED82E18-D5C9-4226-A497-200DB821A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09102" y="3290500"/>
            <a:ext cx="1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6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907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Основные моменты для проведения патентных исследований</vt:lpstr>
      <vt:lpstr>Особенности патентной информации.</vt:lpstr>
      <vt:lpstr>Работа с базами данных патентной информации (БД)</vt:lpstr>
      <vt:lpstr>Аналитическая обработка патентной информации</vt:lpstr>
      <vt:lpstr>Выявление фирм-лидеров, определяющих техническую политику в данной предметной области</vt:lpstr>
      <vt:lpstr>Отчет о патентных исследованиях</vt:lpstr>
      <vt:lpstr>Рекомендации по содержанию и срокам выполнения патентных исследований</vt:lpstr>
      <vt:lpstr>Этапы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моменты подготовки заявки</dc:title>
  <dc:creator>Ищенко Гульсияр Сайделовна</dc:creator>
  <cp:lastModifiedBy>Ищенко Гульсияр Сайделовна</cp:lastModifiedBy>
  <cp:revision>33</cp:revision>
  <dcterms:created xsi:type="dcterms:W3CDTF">2022-05-16T11:49:39Z</dcterms:created>
  <dcterms:modified xsi:type="dcterms:W3CDTF">2024-08-27T12:41:13Z</dcterms:modified>
</cp:coreProperties>
</file>