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256" r:id="rId2"/>
    <p:sldId id="294" r:id="rId3"/>
    <p:sldId id="291" r:id="rId4"/>
    <p:sldId id="292" r:id="rId5"/>
    <p:sldId id="293" r:id="rId6"/>
    <p:sldId id="295" r:id="rId7"/>
    <p:sldId id="296" r:id="rId8"/>
    <p:sldId id="297" r:id="rId9"/>
    <p:sldId id="298" r:id="rId10"/>
    <p:sldId id="299" r:id="rId11"/>
    <p:sldId id="300" r:id="rId12"/>
    <p:sldId id="301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1" r:id="rId21"/>
    <p:sldId id="272" r:id="rId22"/>
    <p:sldId id="273" r:id="rId23"/>
    <p:sldId id="274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7121F"/>
    <a:srgbClr val="669900"/>
    <a:srgbClr val="FF0000"/>
    <a:srgbClr val="009900"/>
    <a:srgbClr val="333300"/>
    <a:srgbClr val="800000"/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56" y="-4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7" Type="http://schemas.openxmlformats.org/officeDocument/2006/relationships/image" Target="../media/image7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44.wmf"/><Relationship Id="rId2" Type="http://schemas.openxmlformats.org/officeDocument/2006/relationships/image" Target="../media/image43.wmf"/><Relationship Id="rId1" Type="http://schemas.openxmlformats.org/officeDocument/2006/relationships/image" Target="../media/image30.wmf"/><Relationship Id="rId4" Type="http://schemas.openxmlformats.org/officeDocument/2006/relationships/image" Target="../media/image45.wmf"/></Relationships>
</file>

<file path=ppt/drawings/_rels/vmlDrawing11.vml.rels><?xml version="1.0" encoding="UTF-8" standalone="yes"?>
<Relationships xmlns="http://schemas.openxmlformats.org/package/2006/relationships"><Relationship Id="rId8" Type="http://schemas.openxmlformats.org/officeDocument/2006/relationships/image" Target="../media/image53.emf"/><Relationship Id="rId3" Type="http://schemas.openxmlformats.org/officeDocument/2006/relationships/image" Target="../media/image48.emf"/><Relationship Id="rId7" Type="http://schemas.openxmlformats.org/officeDocument/2006/relationships/image" Target="../media/image52.emf"/><Relationship Id="rId2" Type="http://schemas.openxmlformats.org/officeDocument/2006/relationships/image" Target="../media/image47.emf"/><Relationship Id="rId1" Type="http://schemas.openxmlformats.org/officeDocument/2006/relationships/image" Target="../media/image46.emf"/><Relationship Id="rId6" Type="http://schemas.openxmlformats.org/officeDocument/2006/relationships/image" Target="../media/image51.emf"/><Relationship Id="rId5" Type="http://schemas.openxmlformats.org/officeDocument/2006/relationships/image" Target="../media/image50.emf"/><Relationship Id="rId10" Type="http://schemas.openxmlformats.org/officeDocument/2006/relationships/image" Target="../media/image55.wmf"/><Relationship Id="rId4" Type="http://schemas.openxmlformats.org/officeDocument/2006/relationships/image" Target="../media/image49.emf"/><Relationship Id="rId9" Type="http://schemas.openxmlformats.org/officeDocument/2006/relationships/image" Target="../media/image54.emf"/></Relationships>
</file>

<file path=ppt/drawings/_rels/vmlDrawing12.vml.rels><?xml version="1.0" encoding="UTF-8" standalone="yes"?>
<Relationships xmlns="http://schemas.openxmlformats.org/package/2006/relationships"><Relationship Id="rId8" Type="http://schemas.openxmlformats.org/officeDocument/2006/relationships/image" Target="../media/image63.emf"/><Relationship Id="rId13" Type="http://schemas.openxmlformats.org/officeDocument/2006/relationships/image" Target="../media/image68.emf"/><Relationship Id="rId18" Type="http://schemas.openxmlformats.org/officeDocument/2006/relationships/image" Target="../media/image73.emf"/><Relationship Id="rId3" Type="http://schemas.openxmlformats.org/officeDocument/2006/relationships/image" Target="../media/image58.emf"/><Relationship Id="rId7" Type="http://schemas.openxmlformats.org/officeDocument/2006/relationships/image" Target="../media/image62.emf"/><Relationship Id="rId12" Type="http://schemas.openxmlformats.org/officeDocument/2006/relationships/image" Target="../media/image67.emf"/><Relationship Id="rId17" Type="http://schemas.openxmlformats.org/officeDocument/2006/relationships/image" Target="../media/image72.emf"/><Relationship Id="rId2" Type="http://schemas.openxmlformats.org/officeDocument/2006/relationships/image" Target="../media/image57.emf"/><Relationship Id="rId16" Type="http://schemas.openxmlformats.org/officeDocument/2006/relationships/image" Target="../media/image71.emf"/><Relationship Id="rId1" Type="http://schemas.openxmlformats.org/officeDocument/2006/relationships/image" Target="../media/image56.emf"/><Relationship Id="rId6" Type="http://schemas.openxmlformats.org/officeDocument/2006/relationships/image" Target="../media/image61.emf"/><Relationship Id="rId11" Type="http://schemas.openxmlformats.org/officeDocument/2006/relationships/image" Target="../media/image66.emf"/><Relationship Id="rId5" Type="http://schemas.openxmlformats.org/officeDocument/2006/relationships/image" Target="../media/image60.emf"/><Relationship Id="rId15" Type="http://schemas.openxmlformats.org/officeDocument/2006/relationships/image" Target="../media/image70.emf"/><Relationship Id="rId10" Type="http://schemas.openxmlformats.org/officeDocument/2006/relationships/image" Target="../media/image65.emf"/><Relationship Id="rId4" Type="http://schemas.openxmlformats.org/officeDocument/2006/relationships/image" Target="../media/image59.emf"/><Relationship Id="rId9" Type="http://schemas.openxmlformats.org/officeDocument/2006/relationships/image" Target="../media/image64.emf"/><Relationship Id="rId14" Type="http://schemas.openxmlformats.org/officeDocument/2006/relationships/image" Target="../media/image69.emf"/></Relationships>
</file>

<file path=ppt/drawings/_rels/vmlDrawing13.vml.rels><?xml version="1.0" encoding="UTF-8" standalone="yes"?>
<Relationships xmlns="http://schemas.openxmlformats.org/package/2006/relationships"><Relationship Id="rId8" Type="http://schemas.openxmlformats.org/officeDocument/2006/relationships/image" Target="../media/image81.emf"/><Relationship Id="rId3" Type="http://schemas.openxmlformats.org/officeDocument/2006/relationships/image" Target="../media/image76.emf"/><Relationship Id="rId7" Type="http://schemas.openxmlformats.org/officeDocument/2006/relationships/image" Target="../media/image80.emf"/><Relationship Id="rId2" Type="http://schemas.openxmlformats.org/officeDocument/2006/relationships/image" Target="../media/image75.emf"/><Relationship Id="rId1" Type="http://schemas.openxmlformats.org/officeDocument/2006/relationships/image" Target="../media/image74.emf"/><Relationship Id="rId6" Type="http://schemas.openxmlformats.org/officeDocument/2006/relationships/image" Target="../media/image79.emf"/><Relationship Id="rId11" Type="http://schemas.openxmlformats.org/officeDocument/2006/relationships/image" Target="../media/image84.emf"/><Relationship Id="rId5" Type="http://schemas.openxmlformats.org/officeDocument/2006/relationships/image" Target="../media/image78.emf"/><Relationship Id="rId10" Type="http://schemas.openxmlformats.org/officeDocument/2006/relationships/image" Target="../media/image83.emf"/><Relationship Id="rId4" Type="http://schemas.openxmlformats.org/officeDocument/2006/relationships/image" Target="../media/image77.emf"/><Relationship Id="rId9" Type="http://schemas.openxmlformats.org/officeDocument/2006/relationships/image" Target="../media/image82.e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87.emf"/><Relationship Id="rId2" Type="http://schemas.openxmlformats.org/officeDocument/2006/relationships/image" Target="../media/image86.emf"/><Relationship Id="rId1" Type="http://schemas.openxmlformats.org/officeDocument/2006/relationships/image" Target="../media/image85.emf"/><Relationship Id="rId4" Type="http://schemas.openxmlformats.org/officeDocument/2006/relationships/image" Target="../media/image88.e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91.wmf"/><Relationship Id="rId2" Type="http://schemas.openxmlformats.org/officeDocument/2006/relationships/image" Target="../media/image90.wmf"/><Relationship Id="rId1" Type="http://schemas.openxmlformats.org/officeDocument/2006/relationships/image" Target="../media/image89.emf"/><Relationship Id="rId4" Type="http://schemas.openxmlformats.org/officeDocument/2006/relationships/image" Target="../media/image92.w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94.emf"/><Relationship Id="rId1" Type="http://schemas.openxmlformats.org/officeDocument/2006/relationships/image" Target="../media/image93.e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97.wmf"/><Relationship Id="rId2" Type="http://schemas.openxmlformats.org/officeDocument/2006/relationships/image" Target="../media/image96.wmf"/><Relationship Id="rId1" Type="http://schemas.openxmlformats.org/officeDocument/2006/relationships/image" Target="../media/image95.wmf"/><Relationship Id="rId4" Type="http://schemas.openxmlformats.org/officeDocument/2006/relationships/image" Target="../media/image98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98.wmf"/><Relationship Id="rId2" Type="http://schemas.openxmlformats.org/officeDocument/2006/relationships/image" Target="../media/image97.wmf"/><Relationship Id="rId1" Type="http://schemas.openxmlformats.org/officeDocument/2006/relationships/image" Target="../media/image95.wmf"/><Relationship Id="rId4" Type="http://schemas.openxmlformats.org/officeDocument/2006/relationships/image" Target="../media/image96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97.wmf"/><Relationship Id="rId2" Type="http://schemas.openxmlformats.org/officeDocument/2006/relationships/image" Target="../media/image98.wmf"/><Relationship Id="rId1" Type="http://schemas.openxmlformats.org/officeDocument/2006/relationships/image" Target="../media/image95.wmf"/><Relationship Id="rId4" Type="http://schemas.openxmlformats.org/officeDocument/2006/relationships/image" Target="../media/image96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20.vml.rels><?xml version="1.0" encoding="UTF-8" standalone="yes"?>
<Relationships xmlns="http://schemas.openxmlformats.org/package/2006/relationships"><Relationship Id="rId2" Type="http://schemas.openxmlformats.org/officeDocument/2006/relationships/image" Target="../media/image98.wmf"/><Relationship Id="rId1" Type="http://schemas.openxmlformats.org/officeDocument/2006/relationships/image" Target="../media/image95.wmf"/></Relationships>
</file>

<file path=ppt/drawings/_rels/vmlDrawing21.vml.rels><?xml version="1.0" encoding="UTF-8" standalone="yes"?>
<Relationships xmlns="http://schemas.openxmlformats.org/package/2006/relationships"><Relationship Id="rId2" Type="http://schemas.openxmlformats.org/officeDocument/2006/relationships/image" Target="../media/image98.wmf"/><Relationship Id="rId1" Type="http://schemas.openxmlformats.org/officeDocument/2006/relationships/image" Target="../media/image95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Relationship Id="rId5" Type="http://schemas.openxmlformats.org/officeDocument/2006/relationships/image" Target="../media/image15.wmf"/><Relationship Id="rId4" Type="http://schemas.openxmlformats.org/officeDocument/2006/relationships/image" Target="../media/image14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3" Type="http://schemas.openxmlformats.org/officeDocument/2006/relationships/image" Target="../media/image18.wmf"/><Relationship Id="rId7" Type="http://schemas.openxmlformats.org/officeDocument/2006/relationships/image" Target="../media/image22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6" Type="http://schemas.openxmlformats.org/officeDocument/2006/relationships/image" Target="../media/image21.wmf"/><Relationship Id="rId5" Type="http://schemas.openxmlformats.org/officeDocument/2006/relationships/image" Target="../media/image20.wmf"/><Relationship Id="rId4" Type="http://schemas.openxmlformats.org/officeDocument/2006/relationships/image" Target="../media/image19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7" Type="http://schemas.openxmlformats.org/officeDocument/2006/relationships/image" Target="../media/image29.wmf"/><Relationship Id="rId2" Type="http://schemas.openxmlformats.org/officeDocument/2006/relationships/image" Target="../media/image24.wmf"/><Relationship Id="rId1" Type="http://schemas.openxmlformats.org/officeDocument/2006/relationships/image" Target="../media/image18.wmf"/><Relationship Id="rId6" Type="http://schemas.openxmlformats.org/officeDocument/2006/relationships/image" Target="../media/image28.wmf"/><Relationship Id="rId5" Type="http://schemas.openxmlformats.org/officeDocument/2006/relationships/image" Target="../media/image27.wmf"/><Relationship Id="rId4" Type="http://schemas.openxmlformats.org/officeDocument/2006/relationships/image" Target="../media/image26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7" Type="http://schemas.openxmlformats.org/officeDocument/2006/relationships/image" Target="../media/image36.wmf"/><Relationship Id="rId2" Type="http://schemas.openxmlformats.org/officeDocument/2006/relationships/image" Target="../media/image31.wmf"/><Relationship Id="rId1" Type="http://schemas.openxmlformats.org/officeDocument/2006/relationships/image" Target="../media/image30.wmf"/><Relationship Id="rId6" Type="http://schemas.openxmlformats.org/officeDocument/2006/relationships/image" Target="../media/image35.wmf"/><Relationship Id="rId5" Type="http://schemas.openxmlformats.org/officeDocument/2006/relationships/image" Target="../media/image34.wmf"/><Relationship Id="rId4" Type="http://schemas.openxmlformats.org/officeDocument/2006/relationships/image" Target="../media/image33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image" Target="../media/image37.wmf"/><Relationship Id="rId1" Type="http://schemas.openxmlformats.org/officeDocument/2006/relationships/image" Target="../media/image30.wmf"/><Relationship Id="rId4" Type="http://schemas.openxmlformats.org/officeDocument/2006/relationships/image" Target="../media/image39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2" Type="http://schemas.openxmlformats.org/officeDocument/2006/relationships/image" Target="../media/image40.wmf"/><Relationship Id="rId1" Type="http://schemas.openxmlformats.org/officeDocument/2006/relationships/image" Target="../media/image30.wmf"/><Relationship Id="rId4" Type="http://schemas.openxmlformats.org/officeDocument/2006/relationships/image" Target="../media/image4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31E613-8509-4A5D-A44C-1E196D61D0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2536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3AB159-112D-4A48-AC95-FF8A18CDF5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26282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29AA5C-1E0E-46E2-9973-3E535371FA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29642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E962D4-9C88-450E-B56A-27C4ABB7DE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Дата 7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3597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F4B8C1-969A-4D81-A0C7-A20D9F6DE6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5861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A5A343-EEE9-442E-8B40-0B210ABAC1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50592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CB01CA-E30E-416F-ABD4-CC142A85CF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1710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B6CFF-7FAF-4E79-BD7C-D5564A0A67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031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640EE0-5F88-4849-96AE-9050DE0D60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60768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6AE291-0F2C-49D8-BEED-78D2887447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1852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796432-4D69-4F2A-B184-E754A5C1DD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7545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A51930-7767-46A9-9A78-26CF417CE9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0942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2AFCB01-FE37-4249-98A6-5DF76628CD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wmf"/><Relationship Id="rId3" Type="http://schemas.openxmlformats.org/officeDocument/2006/relationships/oleObject" Target="../embeddings/oleObject40.bin"/><Relationship Id="rId7" Type="http://schemas.openxmlformats.org/officeDocument/2006/relationships/oleObject" Target="../embeddings/oleObject4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37.wmf"/><Relationship Id="rId5" Type="http://schemas.openxmlformats.org/officeDocument/2006/relationships/oleObject" Target="../embeddings/oleObject41.bin"/><Relationship Id="rId10" Type="http://schemas.openxmlformats.org/officeDocument/2006/relationships/image" Target="../media/image39.wmf"/><Relationship Id="rId4" Type="http://schemas.openxmlformats.org/officeDocument/2006/relationships/image" Target="../media/image30.wmf"/><Relationship Id="rId9" Type="http://schemas.openxmlformats.org/officeDocument/2006/relationships/oleObject" Target="../embeddings/oleObject43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7.bin"/><Relationship Id="rId3" Type="http://schemas.openxmlformats.org/officeDocument/2006/relationships/oleObject" Target="../embeddings/oleObject44.bin"/><Relationship Id="rId7" Type="http://schemas.openxmlformats.org/officeDocument/2006/relationships/image" Target="../media/image40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46.bin"/><Relationship Id="rId11" Type="http://schemas.openxmlformats.org/officeDocument/2006/relationships/image" Target="../media/image42.wmf"/><Relationship Id="rId5" Type="http://schemas.openxmlformats.org/officeDocument/2006/relationships/oleObject" Target="../embeddings/oleObject45.bin"/><Relationship Id="rId10" Type="http://schemas.openxmlformats.org/officeDocument/2006/relationships/oleObject" Target="../embeddings/oleObject48.bin"/><Relationship Id="rId4" Type="http://schemas.openxmlformats.org/officeDocument/2006/relationships/image" Target="../media/image30.wmf"/><Relationship Id="rId9" Type="http://schemas.openxmlformats.org/officeDocument/2006/relationships/image" Target="../media/image41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wmf"/><Relationship Id="rId3" Type="http://schemas.openxmlformats.org/officeDocument/2006/relationships/oleObject" Target="../embeddings/oleObject49.bin"/><Relationship Id="rId7" Type="http://schemas.openxmlformats.org/officeDocument/2006/relationships/oleObject" Target="../embeddings/oleObject5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43.wmf"/><Relationship Id="rId5" Type="http://schemas.openxmlformats.org/officeDocument/2006/relationships/oleObject" Target="../embeddings/oleObject50.bin"/><Relationship Id="rId10" Type="http://schemas.openxmlformats.org/officeDocument/2006/relationships/image" Target="../media/image45.wmf"/><Relationship Id="rId4" Type="http://schemas.openxmlformats.org/officeDocument/2006/relationships/image" Target="../media/image30.wmf"/><Relationship Id="rId9" Type="http://schemas.openxmlformats.org/officeDocument/2006/relationships/oleObject" Target="../embeddings/oleObject52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emf"/><Relationship Id="rId13" Type="http://schemas.openxmlformats.org/officeDocument/2006/relationships/oleObject" Target="../embeddings/oleObject58.bin"/><Relationship Id="rId18" Type="http://schemas.openxmlformats.org/officeDocument/2006/relationships/image" Target="../media/image53.emf"/><Relationship Id="rId3" Type="http://schemas.openxmlformats.org/officeDocument/2006/relationships/oleObject" Target="../embeddings/oleObject53.bin"/><Relationship Id="rId21" Type="http://schemas.openxmlformats.org/officeDocument/2006/relationships/oleObject" Target="../embeddings/oleObject62.bin"/><Relationship Id="rId7" Type="http://schemas.openxmlformats.org/officeDocument/2006/relationships/oleObject" Target="../embeddings/oleObject55.bin"/><Relationship Id="rId12" Type="http://schemas.openxmlformats.org/officeDocument/2006/relationships/image" Target="../media/image50.emf"/><Relationship Id="rId17" Type="http://schemas.openxmlformats.org/officeDocument/2006/relationships/oleObject" Target="../embeddings/oleObject60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52.emf"/><Relationship Id="rId20" Type="http://schemas.openxmlformats.org/officeDocument/2006/relationships/image" Target="../media/image54.emf"/><Relationship Id="rId1" Type="http://schemas.openxmlformats.org/officeDocument/2006/relationships/vmlDrawing" Target="../drawings/vmlDrawing11.vml"/><Relationship Id="rId6" Type="http://schemas.openxmlformats.org/officeDocument/2006/relationships/image" Target="../media/image47.emf"/><Relationship Id="rId11" Type="http://schemas.openxmlformats.org/officeDocument/2006/relationships/oleObject" Target="../embeddings/oleObject57.bin"/><Relationship Id="rId5" Type="http://schemas.openxmlformats.org/officeDocument/2006/relationships/oleObject" Target="../embeddings/oleObject54.bin"/><Relationship Id="rId15" Type="http://schemas.openxmlformats.org/officeDocument/2006/relationships/oleObject" Target="../embeddings/oleObject59.bin"/><Relationship Id="rId10" Type="http://schemas.openxmlformats.org/officeDocument/2006/relationships/image" Target="../media/image49.emf"/><Relationship Id="rId19" Type="http://schemas.openxmlformats.org/officeDocument/2006/relationships/oleObject" Target="../embeddings/oleObject61.bin"/><Relationship Id="rId4" Type="http://schemas.openxmlformats.org/officeDocument/2006/relationships/image" Target="../media/image46.emf"/><Relationship Id="rId9" Type="http://schemas.openxmlformats.org/officeDocument/2006/relationships/oleObject" Target="../embeddings/oleObject56.bin"/><Relationship Id="rId14" Type="http://schemas.openxmlformats.org/officeDocument/2006/relationships/image" Target="../media/image51.emf"/><Relationship Id="rId22" Type="http://schemas.openxmlformats.org/officeDocument/2006/relationships/image" Target="../media/image55.w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emf"/><Relationship Id="rId13" Type="http://schemas.openxmlformats.org/officeDocument/2006/relationships/oleObject" Target="../embeddings/oleObject68.bin"/><Relationship Id="rId18" Type="http://schemas.openxmlformats.org/officeDocument/2006/relationships/image" Target="../media/image63.emf"/><Relationship Id="rId26" Type="http://schemas.openxmlformats.org/officeDocument/2006/relationships/image" Target="../media/image67.emf"/><Relationship Id="rId3" Type="http://schemas.openxmlformats.org/officeDocument/2006/relationships/oleObject" Target="../embeddings/oleObject63.bin"/><Relationship Id="rId21" Type="http://schemas.openxmlformats.org/officeDocument/2006/relationships/oleObject" Target="../embeddings/oleObject72.bin"/><Relationship Id="rId34" Type="http://schemas.openxmlformats.org/officeDocument/2006/relationships/image" Target="../media/image71.emf"/><Relationship Id="rId7" Type="http://schemas.openxmlformats.org/officeDocument/2006/relationships/oleObject" Target="../embeddings/oleObject65.bin"/><Relationship Id="rId12" Type="http://schemas.openxmlformats.org/officeDocument/2006/relationships/image" Target="../media/image60.emf"/><Relationship Id="rId17" Type="http://schemas.openxmlformats.org/officeDocument/2006/relationships/oleObject" Target="../embeddings/oleObject70.bin"/><Relationship Id="rId25" Type="http://schemas.openxmlformats.org/officeDocument/2006/relationships/oleObject" Target="../embeddings/oleObject74.bin"/><Relationship Id="rId33" Type="http://schemas.openxmlformats.org/officeDocument/2006/relationships/oleObject" Target="../embeddings/oleObject78.bin"/><Relationship Id="rId38" Type="http://schemas.openxmlformats.org/officeDocument/2006/relationships/image" Target="../media/image73.e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62.emf"/><Relationship Id="rId20" Type="http://schemas.openxmlformats.org/officeDocument/2006/relationships/image" Target="../media/image64.emf"/><Relationship Id="rId29" Type="http://schemas.openxmlformats.org/officeDocument/2006/relationships/oleObject" Target="../embeddings/oleObject76.bin"/><Relationship Id="rId1" Type="http://schemas.openxmlformats.org/officeDocument/2006/relationships/vmlDrawing" Target="../drawings/vmlDrawing12.vml"/><Relationship Id="rId6" Type="http://schemas.openxmlformats.org/officeDocument/2006/relationships/image" Target="../media/image57.emf"/><Relationship Id="rId11" Type="http://schemas.openxmlformats.org/officeDocument/2006/relationships/oleObject" Target="../embeddings/oleObject67.bin"/><Relationship Id="rId24" Type="http://schemas.openxmlformats.org/officeDocument/2006/relationships/image" Target="../media/image66.emf"/><Relationship Id="rId32" Type="http://schemas.openxmlformats.org/officeDocument/2006/relationships/image" Target="../media/image70.emf"/><Relationship Id="rId37" Type="http://schemas.openxmlformats.org/officeDocument/2006/relationships/oleObject" Target="../embeddings/oleObject80.bin"/><Relationship Id="rId5" Type="http://schemas.openxmlformats.org/officeDocument/2006/relationships/oleObject" Target="../embeddings/oleObject64.bin"/><Relationship Id="rId15" Type="http://schemas.openxmlformats.org/officeDocument/2006/relationships/oleObject" Target="../embeddings/oleObject69.bin"/><Relationship Id="rId23" Type="http://schemas.openxmlformats.org/officeDocument/2006/relationships/oleObject" Target="../embeddings/oleObject73.bin"/><Relationship Id="rId28" Type="http://schemas.openxmlformats.org/officeDocument/2006/relationships/image" Target="../media/image68.emf"/><Relationship Id="rId36" Type="http://schemas.openxmlformats.org/officeDocument/2006/relationships/image" Target="../media/image72.emf"/><Relationship Id="rId10" Type="http://schemas.openxmlformats.org/officeDocument/2006/relationships/image" Target="../media/image59.emf"/><Relationship Id="rId19" Type="http://schemas.openxmlformats.org/officeDocument/2006/relationships/oleObject" Target="../embeddings/oleObject71.bin"/><Relationship Id="rId31" Type="http://schemas.openxmlformats.org/officeDocument/2006/relationships/oleObject" Target="../embeddings/oleObject77.bin"/><Relationship Id="rId4" Type="http://schemas.openxmlformats.org/officeDocument/2006/relationships/image" Target="../media/image56.emf"/><Relationship Id="rId9" Type="http://schemas.openxmlformats.org/officeDocument/2006/relationships/oleObject" Target="../embeddings/oleObject66.bin"/><Relationship Id="rId14" Type="http://schemas.openxmlformats.org/officeDocument/2006/relationships/image" Target="../media/image61.emf"/><Relationship Id="rId22" Type="http://schemas.openxmlformats.org/officeDocument/2006/relationships/image" Target="../media/image65.emf"/><Relationship Id="rId27" Type="http://schemas.openxmlformats.org/officeDocument/2006/relationships/oleObject" Target="../embeddings/oleObject75.bin"/><Relationship Id="rId30" Type="http://schemas.openxmlformats.org/officeDocument/2006/relationships/image" Target="../media/image69.emf"/><Relationship Id="rId35" Type="http://schemas.openxmlformats.org/officeDocument/2006/relationships/oleObject" Target="../embeddings/oleObject79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emf"/><Relationship Id="rId13" Type="http://schemas.openxmlformats.org/officeDocument/2006/relationships/oleObject" Target="../embeddings/oleObject86.bin"/><Relationship Id="rId18" Type="http://schemas.openxmlformats.org/officeDocument/2006/relationships/image" Target="../media/image81.emf"/><Relationship Id="rId3" Type="http://schemas.openxmlformats.org/officeDocument/2006/relationships/oleObject" Target="../embeddings/oleObject81.bin"/><Relationship Id="rId21" Type="http://schemas.openxmlformats.org/officeDocument/2006/relationships/oleObject" Target="../embeddings/oleObject90.bin"/><Relationship Id="rId7" Type="http://schemas.openxmlformats.org/officeDocument/2006/relationships/oleObject" Target="../embeddings/oleObject83.bin"/><Relationship Id="rId12" Type="http://schemas.openxmlformats.org/officeDocument/2006/relationships/image" Target="../media/image78.emf"/><Relationship Id="rId17" Type="http://schemas.openxmlformats.org/officeDocument/2006/relationships/oleObject" Target="../embeddings/oleObject88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80.emf"/><Relationship Id="rId20" Type="http://schemas.openxmlformats.org/officeDocument/2006/relationships/image" Target="../media/image82.emf"/><Relationship Id="rId1" Type="http://schemas.openxmlformats.org/officeDocument/2006/relationships/vmlDrawing" Target="../drawings/vmlDrawing13.vml"/><Relationship Id="rId6" Type="http://schemas.openxmlformats.org/officeDocument/2006/relationships/image" Target="../media/image75.emf"/><Relationship Id="rId11" Type="http://schemas.openxmlformats.org/officeDocument/2006/relationships/oleObject" Target="../embeddings/oleObject85.bin"/><Relationship Id="rId24" Type="http://schemas.openxmlformats.org/officeDocument/2006/relationships/image" Target="../media/image84.emf"/><Relationship Id="rId5" Type="http://schemas.openxmlformats.org/officeDocument/2006/relationships/oleObject" Target="../embeddings/oleObject82.bin"/><Relationship Id="rId15" Type="http://schemas.openxmlformats.org/officeDocument/2006/relationships/oleObject" Target="../embeddings/oleObject87.bin"/><Relationship Id="rId23" Type="http://schemas.openxmlformats.org/officeDocument/2006/relationships/oleObject" Target="../embeddings/oleObject91.bin"/><Relationship Id="rId10" Type="http://schemas.openxmlformats.org/officeDocument/2006/relationships/image" Target="../media/image77.emf"/><Relationship Id="rId19" Type="http://schemas.openxmlformats.org/officeDocument/2006/relationships/oleObject" Target="../embeddings/oleObject89.bin"/><Relationship Id="rId4" Type="http://schemas.openxmlformats.org/officeDocument/2006/relationships/image" Target="../media/image74.emf"/><Relationship Id="rId9" Type="http://schemas.openxmlformats.org/officeDocument/2006/relationships/oleObject" Target="../embeddings/oleObject84.bin"/><Relationship Id="rId14" Type="http://schemas.openxmlformats.org/officeDocument/2006/relationships/image" Target="../media/image79.emf"/><Relationship Id="rId22" Type="http://schemas.openxmlformats.org/officeDocument/2006/relationships/image" Target="../media/image83.e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emf"/><Relationship Id="rId3" Type="http://schemas.openxmlformats.org/officeDocument/2006/relationships/oleObject" Target="../embeddings/oleObject92.bin"/><Relationship Id="rId7" Type="http://schemas.openxmlformats.org/officeDocument/2006/relationships/oleObject" Target="../embeddings/oleObject9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86.emf"/><Relationship Id="rId5" Type="http://schemas.openxmlformats.org/officeDocument/2006/relationships/oleObject" Target="../embeddings/oleObject93.bin"/><Relationship Id="rId10" Type="http://schemas.openxmlformats.org/officeDocument/2006/relationships/image" Target="../media/image88.emf"/><Relationship Id="rId4" Type="http://schemas.openxmlformats.org/officeDocument/2006/relationships/image" Target="../media/image85.emf"/><Relationship Id="rId9" Type="http://schemas.openxmlformats.org/officeDocument/2006/relationships/oleObject" Target="../embeddings/oleObject95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wmf"/><Relationship Id="rId3" Type="http://schemas.openxmlformats.org/officeDocument/2006/relationships/oleObject" Target="../embeddings/oleObject96.bin"/><Relationship Id="rId7" Type="http://schemas.openxmlformats.org/officeDocument/2006/relationships/oleObject" Target="../embeddings/oleObject9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90.wmf"/><Relationship Id="rId5" Type="http://schemas.openxmlformats.org/officeDocument/2006/relationships/oleObject" Target="../embeddings/oleObject97.bin"/><Relationship Id="rId10" Type="http://schemas.openxmlformats.org/officeDocument/2006/relationships/image" Target="../media/image92.wmf"/><Relationship Id="rId4" Type="http://schemas.openxmlformats.org/officeDocument/2006/relationships/image" Target="../media/image89.emf"/><Relationship Id="rId9" Type="http://schemas.openxmlformats.org/officeDocument/2006/relationships/oleObject" Target="../embeddings/oleObject99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94.emf"/><Relationship Id="rId5" Type="http://schemas.openxmlformats.org/officeDocument/2006/relationships/oleObject" Target="../embeddings/oleObject101.bin"/><Relationship Id="rId4" Type="http://schemas.openxmlformats.org/officeDocument/2006/relationships/image" Target="../media/image93.e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7.wmf"/><Relationship Id="rId13" Type="http://schemas.openxmlformats.org/officeDocument/2006/relationships/oleObject" Target="../embeddings/oleObject108.bin"/><Relationship Id="rId3" Type="http://schemas.openxmlformats.org/officeDocument/2006/relationships/oleObject" Target="../embeddings/oleObject102.bin"/><Relationship Id="rId7" Type="http://schemas.openxmlformats.org/officeDocument/2006/relationships/oleObject" Target="../embeddings/oleObject104.bin"/><Relationship Id="rId12" Type="http://schemas.openxmlformats.org/officeDocument/2006/relationships/oleObject" Target="../embeddings/oleObject107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96.wmf"/><Relationship Id="rId11" Type="http://schemas.openxmlformats.org/officeDocument/2006/relationships/oleObject" Target="../embeddings/oleObject106.bin"/><Relationship Id="rId5" Type="http://schemas.openxmlformats.org/officeDocument/2006/relationships/oleObject" Target="../embeddings/oleObject103.bin"/><Relationship Id="rId10" Type="http://schemas.openxmlformats.org/officeDocument/2006/relationships/image" Target="../media/image98.wmf"/><Relationship Id="rId4" Type="http://schemas.openxmlformats.org/officeDocument/2006/relationships/image" Target="../media/image95.wmf"/><Relationship Id="rId9" Type="http://schemas.openxmlformats.org/officeDocument/2006/relationships/oleObject" Target="../embeddings/oleObject105.bin"/><Relationship Id="rId14" Type="http://schemas.openxmlformats.org/officeDocument/2006/relationships/oleObject" Target="../embeddings/oleObject109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8.wmf"/><Relationship Id="rId3" Type="http://schemas.openxmlformats.org/officeDocument/2006/relationships/oleObject" Target="../embeddings/oleObject110.bin"/><Relationship Id="rId7" Type="http://schemas.openxmlformats.org/officeDocument/2006/relationships/oleObject" Target="../embeddings/oleObject11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97.wmf"/><Relationship Id="rId5" Type="http://schemas.openxmlformats.org/officeDocument/2006/relationships/oleObject" Target="../embeddings/oleObject111.bin"/><Relationship Id="rId10" Type="http://schemas.openxmlformats.org/officeDocument/2006/relationships/image" Target="../media/image96.wmf"/><Relationship Id="rId4" Type="http://schemas.openxmlformats.org/officeDocument/2006/relationships/image" Target="../media/image95.wmf"/><Relationship Id="rId9" Type="http://schemas.openxmlformats.org/officeDocument/2006/relationships/oleObject" Target="../embeddings/oleObject113.bin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7.wmf"/><Relationship Id="rId3" Type="http://schemas.openxmlformats.org/officeDocument/2006/relationships/oleObject" Target="../embeddings/oleObject114.bin"/><Relationship Id="rId7" Type="http://schemas.openxmlformats.org/officeDocument/2006/relationships/oleObject" Target="../embeddings/oleObject1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98.wmf"/><Relationship Id="rId5" Type="http://schemas.openxmlformats.org/officeDocument/2006/relationships/oleObject" Target="../embeddings/oleObject115.bin"/><Relationship Id="rId10" Type="http://schemas.openxmlformats.org/officeDocument/2006/relationships/image" Target="../media/image96.wmf"/><Relationship Id="rId4" Type="http://schemas.openxmlformats.org/officeDocument/2006/relationships/image" Target="../media/image95.wmf"/><Relationship Id="rId9" Type="http://schemas.openxmlformats.org/officeDocument/2006/relationships/oleObject" Target="../embeddings/oleObject117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8.bin"/><Relationship Id="rId7" Type="http://schemas.openxmlformats.org/officeDocument/2006/relationships/oleObject" Target="../embeddings/oleObject120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98.wmf"/><Relationship Id="rId5" Type="http://schemas.openxmlformats.org/officeDocument/2006/relationships/oleObject" Target="../embeddings/oleObject119.bin"/><Relationship Id="rId4" Type="http://schemas.openxmlformats.org/officeDocument/2006/relationships/image" Target="../media/image95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1.bin"/><Relationship Id="rId7" Type="http://schemas.openxmlformats.org/officeDocument/2006/relationships/oleObject" Target="../embeddings/oleObject12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98.wmf"/><Relationship Id="rId5" Type="http://schemas.openxmlformats.org/officeDocument/2006/relationships/oleObject" Target="../embeddings/oleObject122.bin"/><Relationship Id="rId4" Type="http://schemas.openxmlformats.org/officeDocument/2006/relationships/image" Target="../media/image95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13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5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7.w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10" Type="http://schemas.openxmlformats.org/officeDocument/2006/relationships/image" Target="../media/image4.wmf"/><Relationship Id="rId4" Type="http://schemas.openxmlformats.org/officeDocument/2006/relationships/image" Target="../media/image1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6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8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oleObject" Target="../embeddings/oleObject11.bin"/><Relationship Id="rId7" Type="http://schemas.openxmlformats.org/officeDocument/2006/relationships/oleObject" Target="../embeddings/oleObject13.bin"/><Relationship Id="rId12" Type="http://schemas.openxmlformats.org/officeDocument/2006/relationships/image" Target="../media/image15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2.wmf"/><Relationship Id="rId11" Type="http://schemas.openxmlformats.org/officeDocument/2006/relationships/oleObject" Target="../embeddings/oleObject15.bin"/><Relationship Id="rId5" Type="http://schemas.openxmlformats.org/officeDocument/2006/relationships/oleObject" Target="../embeddings/oleObject12.bin"/><Relationship Id="rId10" Type="http://schemas.openxmlformats.org/officeDocument/2006/relationships/image" Target="../media/image14.wmf"/><Relationship Id="rId4" Type="http://schemas.openxmlformats.org/officeDocument/2006/relationships/image" Target="../media/image11.wmf"/><Relationship Id="rId9" Type="http://schemas.openxmlformats.org/officeDocument/2006/relationships/oleObject" Target="../embeddings/oleObject14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13" Type="http://schemas.openxmlformats.org/officeDocument/2006/relationships/oleObject" Target="../embeddings/oleObject21.bin"/><Relationship Id="rId18" Type="http://schemas.openxmlformats.org/officeDocument/2006/relationships/image" Target="../media/image23.wmf"/><Relationship Id="rId3" Type="http://schemas.openxmlformats.org/officeDocument/2006/relationships/oleObject" Target="../embeddings/oleObject16.bin"/><Relationship Id="rId7" Type="http://schemas.openxmlformats.org/officeDocument/2006/relationships/oleObject" Target="../embeddings/oleObject18.bin"/><Relationship Id="rId12" Type="http://schemas.openxmlformats.org/officeDocument/2006/relationships/image" Target="../media/image20.wmf"/><Relationship Id="rId17" Type="http://schemas.openxmlformats.org/officeDocument/2006/relationships/oleObject" Target="../embeddings/oleObject23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2.wmf"/><Relationship Id="rId1" Type="http://schemas.openxmlformats.org/officeDocument/2006/relationships/vmlDrawing" Target="../drawings/vmlDrawing4.vml"/><Relationship Id="rId6" Type="http://schemas.openxmlformats.org/officeDocument/2006/relationships/image" Target="../media/image17.wmf"/><Relationship Id="rId11" Type="http://schemas.openxmlformats.org/officeDocument/2006/relationships/oleObject" Target="../embeddings/oleObject20.bin"/><Relationship Id="rId5" Type="http://schemas.openxmlformats.org/officeDocument/2006/relationships/oleObject" Target="../embeddings/oleObject17.bin"/><Relationship Id="rId15" Type="http://schemas.openxmlformats.org/officeDocument/2006/relationships/oleObject" Target="../embeddings/oleObject22.bin"/><Relationship Id="rId10" Type="http://schemas.openxmlformats.org/officeDocument/2006/relationships/image" Target="../media/image19.wmf"/><Relationship Id="rId4" Type="http://schemas.openxmlformats.org/officeDocument/2006/relationships/image" Target="../media/image16.wmf"/><Relationship Id="rId9" Type="http://schemas.openxmlformats.org/officeDocument/2006/relationships/oleObject" Target="../embeddings/oleObject19.bin"/><Relationship Id="rId14" Type="http://schemas.openxmlformats.org/officeDocument/2006/relationships/image" Target="../media/image21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wmf"/><Relationship Id="rId13" Type="http://schemas.openxmlformats.org/officeDocument/2006/relationships/oleObject" Target="../embeddings/oleObject29.bin"/><Relationship Id="rId3" Type="http://schemas.openxmlformats.org/officeDocument/2006/relationships/oleObject" Target="../embeddings/oleObject24.bin"/><Relationship Id="rId7" Type="http://schemas.openxmlformats.org/officeDocument/2006/relationships/oleObject" Target="../embeddings/oleObject26.bin"/><Relationship Id="rId12" Type="http://schemas.openxmlformats.org/officeDocument/2006/relationships/image" Target="../media/image27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9.wmf"/><Relationship Id="rId1" Type="http://schemas.openxmlformats.org/officeDocument/2006/relationships/vmlDrawing" Target="../drawings/vmlDrawing5.vml"/><Relationship Id="rId6" Type="http://schemas.openxmlformats.org/officeDocument/2006/relationships/image" Target="../media/image24.wmf"/><Relationship Id="rId11" Type="http://schemas.openxmlformats.org/officeDocument/2006/relationships/oleObject" Target="../embeddings/oleObject28.bin"/><Relationship Id="rId5" Type="http://schemas.openxmlformats.org/officeDocument/2006/relationships/oleObject" Target="../embeddings/oleObject25.bin"/><Relationship Id="rId15" Type="http://schemas.openxmlformats.org/officeDocument/2006/relationships/oleObject" Target="../embeddings/oleObject30.bin"/><Relationship Id="rId10" Type="http://schemas.openxmlformats.org/officeDocument/2006/relationships/image" Target="../media/image26.wmf"/><Relationship Id="rId4" Type="http://schemas.openxmlformats.org/officeDocument/2006/relationships/image" Target="../media/image18.wmf"/><Relationship Id="rId9" Type="http://schemas.openxmlformats.org/officeDocument/2006/relationships/oleObject" Target="../embeddings/oleObject27.bin"/><Relationship Id="rId14" Type="http://schemas.openxmlformats.org/officeDocument/2006/relationships/image" Target="../media/image28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30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wmf"/><Relationship Id="rId13" Type="http://schemas.openxmlformats.org/officeDocument/2006/relationships/oleObject" Target="../embeddings/oleObject37.bin"/><Relationship Id="rId3" Type="http://schemas.openxmlformats.org/officeDocument/2006/relationships/oleObject" Target="../embeddings/oleObject32.bin"/><Relationship Id="rId7" Type="http://schemas.openxmlformats.org/officeDocument/2006/relationships/oleObject" Target="../embeddings/oleObject34.bin"/><Relationship Id="rId12" Type="http://schemas.openxmlformats.org/officeDocument/2006/relationships/image" Target="../media/image34.wmf"/><Relationship Id="rId17" Type="http://schemas.openxmlformats.org/officeDocument/2006/relationships/oleObject" Target="../embeddings/oleObject39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6.wmf"/><Relationship Id="rId1" Type="http://schemas.openxmlformats.org/officeDocument/2006/relationships/vmlDrawing" Target="../drawings/vmlDrawing7.vml"/><Relationship Id="rId6" Type="http://schemas.openxmlformats.org/officeDocument/2006/relationships/image" Target="../media/image31.wmf"/><Relationship Id="rId11" Type="http://schemas.openxmlformats.org/officeDocument/2006/relationships/oleObject" Target="../embeddings/oleObject36.bin"/><Relationship Id="rId5" Type="http://schemas.openxmlformats.org/officeDocument/2006/relationships/oleObject" Target="../embeddings/oleObject33.bin"/><Relationship Id="rId15" Type="http://schemas.openxmlformats.org/officeDocument/2006/relationships/oleObject" Target="../embeddings/oleObject38.bin"/><Relationship Id="rId10" Type="http://schemas.openxmlformats.org/officeDocument/2006/relationships/image" Target="../media/image33.wmf"/><Relationship Id="rId4" Type="http://schemas.openxmlformats.org/officeDocument/2006/relationships/image" Target="../media/image30.wmf"/><Relationship Id="rId9" Type="http://schemas.openxmlformats.org/officeDocument/2006/relationships/oleObject" Target="../embeddings/oleObject35.bin"/><Relationship Id="rId14" Type="http://schemas.openxmlformats.org/officeDocument/2006/relationships/image" Target="../media/image35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825" y="11113"/>
            <a:ext cx="8740775" cy="2554287"/>
          </a:xfrm>
        </p:spPr>
        <p:txBody>
          <a:bodyPr/>
          <a:lstStyle/>
          <a:p>
            <a:pPr algn="r" eaLnBrk="1" hangingPunct="1"/>
            <a:r>
              <a:rPr lang="ru-RU" sz="4000" b="1" smtClean="0">
                <a:solidFill>
                  <a:schemeClr val="tx2"/>
                </a:solidFill>
              </a:rPr>
              <a:t>Лекции по дисциплине     «Математический анализ»</a:t>
            </a:r>
            <a:endParaRPr lang="ru-RU" sz="400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8313" y="333375"/>
            <a:ext cx="8229600" cy="5721350"/>
          </a:xfrm>
        </p:spPr>
        <p:txBody>
          <a:bodyPr/>
          <a:lstStyle/>
          <a:p>
            <a:pPr>
              <a:defRPr/>
            </a:pP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</a:rPr>
              <a:t>Функция может быть задана программой, вычисляющей ее значения с помощью компьютера. </a:t>
            </a:r>
          </a:p>
          <a:p>
            <a:pPr marL="0" indent="0" algn="ctr">
              <a:buFont typeface="Arial" charset="0"/>
              <a:buNone/>
              <a:defRPr/>
            </a:pPr>
            <a:r>
              <a:rPr lang="ru-RU" sz="2800" b="1" dirty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Основные </a:t>
            </a:r>
            <a:r>
              <a:rPr lang="ru-RU" sz="2800" b="1" dirty="0" smtClean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свойства функций.</a:t>
            </a:r>
          </a:p>
          <a:p>
            <a:pPr marL="0" indent="0">
              <a:buFont typeface="Arial" charset="0"/>
              <a:buNone/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1. Четность и нечетность. </a:t>
            </a: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Функция</a:t>
            </a:r>
          </a:p>
          <a:p>
            <a:pPr marL="0" indent="0">
              <a:buFont typeface="Arial" charset="0"/>
              <a:buNone/>
              <a:defRPr/>
            </a:pPr>
            <a:r>
              <a:rPr lang="ru-RU" sz="2400" dirty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н</a:t>
            </a: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азывается </a:t>
            </a:r>
            <a:r>
              <a:rPr lang="ru-RU" sz="2400" b="1" i="1" dirty="0" smtClean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четной</a:t>
            </a: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, если для любых значений </a:t>
            </a:r>
          </a:p>
          <a:p>
            <a:pPr marL="0" indent="0">
              <a:buFont typeface="Arial" charset="0"/>
              <a:buNone/>
              <a:defRPr/>
            </a:pPr>
            <a:r>
              <a:rPr lang="ru-RU" sz="2400" dirty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из любой области </a:t>
            </a: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определения                           и </a:t>
            </a:r>
            <a:r>
              <a:rPr lang="ru-RU" sz="2400" b="1" i="1" dirty="0" smtClean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нечетной</a:t>
            </a: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, если </a:t>
            </a:r>
          </a:p>
          <a:p>
            <a:pPr marL="0" indent="0">
              <a:buFont typeface="Arial" charset="0"/>
              <a:buNone/>
              <a:defRPr/>
            </a:pP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Функция, не являющаяся ни четной, ни нечетной, называется функцией  </a:t>
            </a:r>
            <a:r>
              <a:rPr lang="ru-RU" sz="2400" dirty="0" smtClean="0">
                <a:solidFill>
                  <a:srgbClr val="002060"/>
                </a:solidFill>
              </a:rPr>
              <a:t> </a:t>
            </a:r>
            <a:r>
              <a:rPr lang="ru-RU" sz="2400" b="1" i="1" dirty="0" smtClean="0">
                <a:solidFill>
                  <a:srgbClr val="002060"/>
                </a:solidFill>
              </a:rPr>
              <a:t>общего вида</a:t>
            </a:r>
            <a:r>
              <a:rPr lang="ru-RU" sz="2400" b="1" dirty="0" smtClean="0">
                <a:solidFill>
                  <a:srgbClr val="002060"/>
                </a:solidFill>
              </a:rPr>
              <a:t>. </a:t>
            </a:r>
          </a:p>
          <a:p>
            <a:pPr marL="0" indent="0">
              <a:buFont typeface="Arial" charset="0"/>
              <a:buNone/>
              <a:defRPr/>
            </a:pPr>
            <a:r>
              <a:rPr lang="ru-RU" sz="2400" dirty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График четной функции симметричен относительно оси </a:t>
            </a: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ординат.</a:t>
            </a:r>
          </a:p>
          <a:p>
            <a:pPr marL="0" indent="0">
              <a:buFont typeface="Arial" charset="0"/>
              <a:buNone/>
              <a:defRPr/>
            </a:pPr>
            <a:r>
              <a:rPr lang="ru-RU" sz="2400" dirty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График нечетной функции симметричен относительно начала координат.</a:t>
            </a:r>
          </a:p>
          <a:p>
            <a:pPr marL="0" indent="0">
              <a:buFont typeface="Arial" charset="0"/>
              <a:buNone/>
              <a:defRPr/>
            </a:pPr>
            <a:endParaRPr lang="ru-RU" sz="2400" dirty="0" smtClean="0">
              <a:solidFill>
                <a:srgbClr val="002060"/>
              </a:solidFill>
              <a:latin typeface="Bookman Old Style" pitchFamily="18" charset="0"/>
              <a:ea typeface="+mj-ea"/>
              <a:cs typeface="+mj-cs"/>
            </a:endParaRPr>
          </a:p>
          <a:p>
            <a:pPr marL="0" indent="0">
              <a:buFont typeface="Arial" charset="0"/>
              <a:buNone/>
              <a:defRPr/>
            </a:pPr>
            <a:endParaRPr lang="ru-RU" sz="2400" dirty="0">
              <a:solidFill>
                <a:srgbClr val="002060"/>
              </a:solidFill>
              <a:latin typeface="Bookman Old Style" pitchFamily="18" charset="0"/>
              <a:ea typeface="+mj-ea"/>
              <a:cs typeface="+mj-cs"/>
            </a:endParaRPr>
          </a:p>
          <a:p>
            <a:pPr marL="0" indent="0" algn="just">
              <a:buFont typeface="Arial" charset="0"/>
              <a:buNone/>
              <a:defRPr/>
            </a:pPr>
            <a:endParaRPr lang="ru-RU" sz="2400" dirty="0">
              <a:solidFill>
                <a:srgbClr val="002060"/>
              </a:solidFill>
              <a:latin typeface="Bookman Old Style" pitchFamily="18" charset="0"/>
              <a:ea typeface="+mj-ea"/>
              <a:cs typeface="+mj-cs"/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6578600" y="1989138"/>
          <a:ext cx="1449388" cy="503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31" name="Формула" r:id="rId3" imgW="583947" imgH="203112" progId="Equation.3">
                  <p:embed/>
                </p:oleObj>
              </mc:Choice>
              <mc:Fallback>
                <p:oleObj name="Формула" r:id="rId3" imgW="583947" imgH="203112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78600" y="1989138"/>
                        <a:ext cx="1449388" cy="5032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6" name="Объект 4"/>
          <p:cNvGraphicFramePr>
            <a:graphicFrameLocks noChangeAspect="1"/>
          </p:cNvGraphicFramePr>
          <p:nvPr/>
        </p:nvGraphicFramePr>
        <p:xfrm>
          <a:off x="7885113" y="2492375"/>
          <a:ext cx="336550" cy="371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32" name="Формула" r:id="rId5" imgW="126835" imgH="139518" progId="Equation.3">
                  <p:embed/>
                </p:oleObj>
              </mc:Choice>
              <mc:Fallback>
                <p:oleObj name="Формула" r:id="rId5" imgW="126835" imgH="139518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85113" y="2492375"/>
                        <a:ext cx="336550" cy="371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5364163" y="2852738"/>
          <a:ext cx="2430462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33" name="Формула" r:id="rId7" imgW="914400" imgH="203200" progId="Equation.3">
                  <p:embed/>
                </p:oleObj>
              </mc:Choice>
              <mc:Fallback>
                <p:oleObj name="Формула" r:id="rId7" imgW="914400" imgH="203200" progId="Equation.3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64163" y="2852738"/>
                        <a:ext cx="2430462" cy="539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3059113" y="3213100"/>
          <a:ext cx="2632075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34" name="Формула" r:id="rId9" imgW="990170" imgH="203112" progId="Equation.3">
                  <p:embed/>
                </p:oleObj>
              </mc:Choice>
              <mc:Fallback>
                <p:oleObj name="Формула" r:id="rId9" imgW="990170" imgH="203112" progId="Equation.3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113" y="3213100"/>
                        <a:ext cx="2632075" cy="539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3375"/>
            <a:ext cx="8229600" cy="5792788"/>
          </a:xfrm>
        </p:spPr>
        <p:txBody>
          <a:bodyPr/>
          <a:lstStyle/>
          <a:p>
            <a:pPr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Bookman Old Style" pitchFamily="18" charset="0"/>
              </a:rPr>
              <a:t>2. Монотонность. </a:t>
            </a: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</a:rPr>
              <a:t>Функция                     называется возрастающей (убывающей) на промежутке </a:t>
            </a:r>
            <a:r>
              <a:rPr lang="en-US" sz="2400" b="1" i="1" dirty="0" smtClean="0">
                <a:latin typeface="Bookman Old Style" pitchFamily="18" charset="0"/>
              </a:rPr>
              <a:t>X</a:t>
            </a: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</a:rPr>
              <a:t>, если большему значению аргумента из этого промежутка соответствует большее (меньшее)  значение функции.</a:t>
            </a:r>
          </a:p>
          <a:p>
            <a:pPr marL="0" indent="0" algn="just">
              <a:buFont typeface="Arial" charset="0"/>
              <a:buNone/>
              <a:defRPr/>
            </a:pP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</a:rPr>
              <a:t>    Функции возрастающие или убывающие</a:t>
            </a:r>
          </a:p>
          <a:p>
            <a:pPr marL="0" indent="0" algn="just">
              <a:buFont typeface="Arial" charset="0"/>
              <a:buNone/>
              <a:defRPr/>
            </a:pPr>
            <a:r>
              <a:rPr lang="ru-RU" sz="2400" dirty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</a:rPr>
              <a:t>   называются </a:t>
            </a:r>
            <a:r>
              <a:rPr lang="ru-RU" sz="2400" b="1" i="1" dirty="0" smtClean="0">
                <a:solidFill>
                  <a:srgbClr val="002060"/>
                </a:solidFill>
                <a:latin typeface="Bookman Old Style" pitchFamily="18" charset="0"/>
              </a:rPr>
              <a:t>монотонными.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Bookman Old Style" pitchFamily="18" charset="0"/>
              </a:rPr>
              <a:t>3. Ограниченность.</a:t>
            </a:r>
            <a:r>
              <a:rPr lang="ru-RU" sz="2400" i="1" dirty="0" smtClean="0">
                <a:solidFill>
                  <a:srgbClr val="002060"/>
                </a:solidFill>
                <a:latin typeface="Bookman Old Style" pitchFamily="18" charset="0"/>
              </a:rPr>
              <a:t>	</a:t>
            </a: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</a:rPr>
              <a:t> Функция                     называется </a:t>
            </a:r>
            <a:r>
              <a:rPr lang="ru-RU" sz="2400" b="1" i="1" dirty="0" smtClean="0">
                <a:solidFill>
                  <a:srgbClr val="002060"/>
                </a:solidFill>
                <a:latin typeface="Bookman Old Style" pitchFamily="18" charset="0"/>
              </a:rPr>
              <a:t>ограниченной</a:t>
            </a: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</a:rPr>
              <a:t> на промежутке </a:t>
            </a:r>
            <a:r>
              <a:rPr lang="en-US" sz="2400" b="1" i="1" dirty="0" smtClean="0">
                <a:latin typeface="Bookman Old Style" pitchFamily="18" charset="0"/>
              </a:rPr>
              <a:t>X</a:t>
            </a: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</a:rPr>
              <a:t>, если существует такое положительное число </a:t>
            </a:r>
            <a:endParaRPr lang="ru-RU" sz="2400" i="1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pPr marL="0" indent="0" algn="just">
              <a:buFont typeface="Arial" charset="0"/>
              <a:buNone/>
              <a:defRPr/>
            </a:pPr>
            <a:r>
              <a:rPr lang="ru-RU" sz="2400" i="1" dirty="0">
                <a:solidFill>
                  <a:srgbClr val="002060"/>
                </a:solidFill>
                <a:latin typeface="Bookman Old Style" pitchFamily="18" charset="0"/>
              </a:rPr>
              <a:t>	</a:t>
            </a:r>
            <a:r>
              <a:rPr lang="ru-RU" sz="2400" dirty="0">
                <a:solidFill>
                  <a:srgbClr val="002060"/>
                </a:solidFill>
                <a:latin typeface="Bookman Old Style" pitchFamily="18" charset="0"/>
              </a:rPr>
              <a:t>       </a:t>
            </a: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</a:rPr>
              <a:t>что                   для любого              </a:t>
            </a:r>
          </a:p>
          <a:p>
            <a:pPr marL="0" indent="0" algn="just">
              <a:buFont typeface="Arial" charset="0"/>
              <a:buNone/>
              <a:defRPr/>
            </a:pPr>
            <a:r>
              <a:rPr lang="ru-RU" sz="2400" dirty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</a:rPr>
              <a:t>   В противном случае функция называется</a:t>
            </a:r>
          </a:p>
          <a:p>
            <a:pPr marL="0" indent="0" algn="just">
              <a:buFont typeface="Arial" charset="0"/>
              <a:buNone/>
              <a:defRPr/>
            </a:pP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</a:rPr>
              <a:t>    </a:t>
            </a:r>
            <a:r>
              <a:rPr lang="ru-RU" sz="2400" b="1" i="1" dirty="0" smtClean="0">
                <a:solidFill>
                  <a:srgbClr val="002060"/>
                </a:solidFill>
                <a:latin typeface="Bookman Old Style" pitchFamily="18" charset="0"/>
              </a:rPr>
              <a:t>неограниченной.</a:t>
            </a:r>
            <a:r>
              <a:rPr lang="ru-RU" sz="2400" b="1" dirty="0" smtClean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r>
              <a:rPr lang="ru-RU" sz="2400" b="1" i="1" dirty="0" smtClean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endParaRPr lang="ru-RU" sz="2400" b="1" dirty="0">
              <a:solidFill>
                <a:srgbClr val="002060"/>
              </a:solidFill>
              <a:latin typeface="Bookman Old Style" pitchFamily="18" charset="0"/>
            </a:endParaRPr>
          </a:p>
          <a:p>
            <a:pPr marL="0" indent="0">
              <a:buFont typeface="Arial" charset="0"/>
              <a:buNone/>
              <a:defRPr/>
            </a:pP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endParaRPr lang="ru-RU" sz="2400" dirty="0" smtClean="0">
              <a:solidFill>
                <a:srgbClr val="002060"/>
              </a:solidFill>
            </a:endParaRPr>
          </a:p>
          <a:p>
            <a:pPr>
              <a:defRPr/>
            </a:pPr>
            <a:endParaRPr lang="ru-RU" dirty="0"/>
          </a:p>
        </p:txBody>
      </p:sp>
      <p:graphicFrame>
        <p:nvGraphicFramePr>
          <p:cNvPr id="14339" name="Объект 3"/>
          <p:cNvGraphicFramePr>
            <a:graphicFrameLocks noChangeAspect="1"/>
          </p:cNvGraphicFramePr>
          <p:nvPr/>
        </p:nvGraphicFramePr>
        <p:xfrm>
          <a:off x="5580063" y="260350"/>
          <a:ext cx="1449387" cy="503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9" name="Формула" r:id="rId3" imgW="583947" imgH="203112" progId="Equation.3">
                  <p:embed/>
                </p:oleObj>
              </mc:Choice>
              <mc:Fallback>
                <p:oleObj name="Формула" r:id="rId3" imgW="583947" imgH="203112" progId="Equation.3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0063" y="260350"/>
                        <a:ext cx="1449387" cy="5032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40" name="Объект 4"/>
          <p:cNvGraphicFramePr>
            <a:graphicFrameLocks noChangeAspect="1"/>
          </p:cNvGraphicFramePr>
          <p:nvPr/>
        </p:nvGraphicFramePr>
        <p:xfrm>
          <a:off x="5795963" y="3068638"/>
          <a:ext cx="1449387" cy="503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60" name="Формула" r:id="rId5" imgW="583947" imgH="203112" progId="Equation.3">
                  <p:embed/>
                </p:oleObj>
              </mc:Choice>
              <mc:Fallback>
                <p:oleObj name="Формула" r:id="rId5" imgW="583947" imgH="203112" progId="Equation.3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5963" y="3068638"/>
                        <a:ext cx="1449387" cy="5032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41" name="Объект 5"/>
          <p:cNvGraphicFramePr>
            <a:graphicFrameLocks noChangeAspect="1"/>
          </p:cNvGraphicFramePr>
          <p:nvPr/>
        </p:nvGraphicFramePr>
        <p:xfrm>
          <a:off x="900113" y="4292600"/>
          <a:ext cx="1082675" cy="468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61" name="Формула" r:id="rId6" imgW="469696" imgH="203112" progId="Equation.3">
                  <p:embed/>
                </p:oleObj>
              </mc:Choice>
              <mc:Fallback>
                <p:oleObj name="Формула" r:id="rId6" imgW="469696" imgH="203112" progId="Equation.3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0113" y="4292600"/>
                        <a:ext cx="1082675" cy="468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42" name="Объект 6"/>
          <p:cNvGraphicFramePr>
            <a:graphicFrameLocks noChangeAspect="1"/>
          </p:cNvGraphicFramePr>
          <p:nvPr/>
        </p:nvGraphicFramePr>
        <p:xfrm>
          <a:off x="2686050" y="4230688"/>
          <a:ext cx="1670050" cy="62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62" name="Формула" r:id="rId8" imgW="672808" imgH="253890" progId="Equation.3">
                  <p:embed/>
                </p:oleObj>
              </mc:Choice>
              <mc:Fallback>
                <p:oleObj name="Формула" r:id="rId8" imgW="672808" imgH="253890" progId="Equation.3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86050" y="4230688"/>
                        <a:ext cx="1670050" cy="628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43" name="Объект 7"/>
          <p:cNvGraphicFramePr>
            <a:graphicFrameLocks noChangeAspect="1"/>
          </p:cNvGraphicFramePr>
          <p:nvPr/>
        </p:nvGraphicFramePr>
        <p:xfrm>
          <a:off x="6372225" y="4283075"/>
          <a:ext cx="1071563" cy="441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63" name="Формула" r:id="rId10" imgW="431425" imgH="177646" progId="Equation.3">
                  <p:embed/>
                </p:oleObj>
              </mc:Choice>
              <mc:Fallback>
                <p:oleObj name="Формула" r:id="rId10" imgW="431425" imgH="177646" progId="Equation.3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72225" y="4283075"/>
                        <a:ext cx="1071563" cy="441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3375"/>
            <a:ext cx="8229600" cy="5792788"/>
          </a:xfrm>
        </p:spPr>
        <p:txBody>
          <a:bodyPr/>
          <a:lstStyle/>
          <a:p>
            <a:pPr>
              <a:defRPr/>
            </a:pPr>
            <a:r>
              <a:rPr lang="ru-RU" sz="2400" b="1" dirty="0">
                <a:solidFill>
                  <a:srgbClr val="002060"/>
                </a:solidFill>
                <a:latin typeface="Bookman Old Style" pitchFamily="18" charset="0"/>
              </a:rPr>
              <a:t>4. Периодичность</a:t>
            </a:r>
            <a:r>
              <a:rPr lang="ru-RU" sz="2400" b="1" dirty="0" smtClean="0">
                <a:solidFill>
                  <a:srgbClr val="002060"/>
                </a:solidFill>
                <a:latin typeface="Bookman Old Style" pitchFamily="18" charset="0"/>
              </a:rPr>
              <a:t>. </a:t>
            </a: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</a:rPr>
              <a:t>Функция                   называется </a:t>
            </a:r>
            <a:r>
              <a:rPr lang="ru-RU" sz="2400" b="1" i="1" dirty="0" smtClean="0">
                <a:solidFill>
                  <a:srgbClr val="002060"/>
                </a:solidFill>
                <a:latin typeface="Bookman Old Style" pitchFamily="18" charset="0"/>
              </a:rPr>
              <a:t>периодической</a:t>
            </a:r>
            <a:r>
              <a:rPr lang="ru-RU" sz="2400" i="1" dirty="0" smtClean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</a:rPr>
              <a:t>с периодом</a:t>
            </a:r>
          </a:p>
          <a:p>
            <a:pPr marL="0" indent="0">
              <a:buFont typeface="Arial" charset="0"/>
              <a:buNone/>
              <a:defRPr/>
            </a:pP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</a:rPr>
              <a:t>    если для любых      из области определения</a:t>
            </a:r>
          </a:p>
          <a:p>
            <a:pPr marL="0" indent="0">
              <a:buFont typeface="Arial" charset="0"/>
              <a:buNone/>
              <a:defRPr/>
            </a:pPr>
            <a:r>
              <a:rPr lang="ru-RU" sz="2400" dirty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</a:rPr>
              <a:t>   функции                    </a:t>
            </a:r>
          </a:p>
          <a:p>
            <a:pPr marL="0" indent="0">
              <a:buFont typeface="Arial" charset="0"/>
              <a:buNone/>
              <a:defRPr/>
            </a:pP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</a:rPr>
              <a:t>          </a:t>
            </a:r>
            <a:endParaRPr lang="ru-RU" sz="24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graphicFrame>
        <p:nvGraphicFramePr>
          <p:cNvPr id="15363" name="Объект 3"/>
          <p:cNvGraphicFramePr>
            <a:graphicFrameLocks noChangeAspect="1"/>
          </p:cNvGraphicFramePr>
          <p:nvPr/>
        </p:nvGraphicFramePr>
        <p:xfrm>
          <a:off x="5724525" y="333375"/>
          <a:ext cx="1449388" cy="503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9" name="Формула" r:id="rId3" imgW="583947" imgH="203112" progId="Equation.3">
                  <p:embed/>
                </p:oleObj>
              </mc:Choice>
              <mc:Fallback>
                <p:oleObj name="Формула" r:id="rId3" imgW="583947" imgH="203112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24525" y="333375"/>
                        <a:ext cx="1449388" cy="5032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4" name="Объект 4"/>
          <p:cNvGraphicFramePr>
            <a:graphicFrameLocks noChangeAspect="1"/>
          </p:cNvGraphicFramePr>
          <p:nvPr/>
        </p:nvGraphicFramePr>
        <p:xfrm>
          <a:off x="7313613" y="692150"/>
          <a:ext cx="1008062" cy="503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80" name="Формула" r:id="rId5" imgW="406048" imgH="203024" progId="Equation.3">
                  <p:embed/>
                </p:oleObj>
              </mc:Choice>
              <mc:Fallback>
                <p:oleObj name="Формула" r:id="rId5" imgW="406048" imgH="203024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13613" y="692150"/>
                        <a:ext cx="1008062" cy="5032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5" name="Объект 5"/>
          <p:cNvGraphicFramePr>
            <a:graphicFrameLocks noChangeAspect="1"/>
          </p:cNvGraphicFramePr>
          <p:nvPr/>
        </p:nvGraphicFramePr>
        <p:xfrm>
          <a:off x="3419475" y="1209675"/>
          <a:ext cx="314325" cy="347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81" name="Формула" r:id="rId7" imgW="126835" imgH="139518" progId="Equation.3">
                  <p:embed/>
                </p:oleObj>
              </mc:Choice>
              <mc:Fallback>
                <p:oleObj name="Формула" r:id="rId7" imgW="126835" imgH="139518" progId="Equation.3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9475" y="1209675"/>
                        <a:ext cx="314325" cy="3476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6" name="Объект 6"/>
          <p:cNvGraphicFramePr>
            <a:graphicFrameLocks noChangeAspect="1"/>
          </p:cNvGraphicFramePr>
          <p:nvPr/>
        </p:nvGraphicFramePr>
        <p:xfrm>
          <a:off x="2895600" y="2362200"/>
          <a:ext cx="2862262" cy="1052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82" name="Формула" r:id="rId9" imgW="1155600" imgH="431640" progId="Equation.3">
                  <p:embed/>
                </p:oleObj>
              </mc:Choice>
              <mc:Fallback>
                <p:oleObj name="Формула" r:id="rId9" imgW="1155600" imgH="431640" progId="Equation.3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0" y="2362200"/>
                        <a:ext cx="2862262" cy="10525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002060"/>
                </a:solidFill>
              </a:rPr>
              <a:t>Основные элементарные функции</a:t>
            </a:r>
            <a:r>
              <a:rPr lang="ru-RU" sz="5400" dirty="0" smtClean="0"/>
              <a:t/>
            </a:r>
            <a:br>
              <a:rPr lang="ru-RU" sz="5400" dirty="0" smtClean="0"/>
            </a:br>
            <a:endParaRPr lang="ru-RU" sz="2800" b="1" u="sng" dirty="0" smtClean="0">
              <a:solidFill>
                <a:srgbClr val="800000"/>
              </a:solidFill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400" b="1" dirty="0" smtClean="0">
                <a:solidFill>
                  <a:srgbClr val="002060"/>
                </a:solidFill>
              </a:rPr>
              <a:t>1)  </a:t>
            </a:r>
            <a:r>
              <a:rPr lang="ru-RU" sz="2400" b="1" i="1" u="sng" dirty="0" smtClean="0">
                <a:solidFill>
                  <a:srgbClr val="002060"/>
                </a:solidFill>
              </a:rPr>
              <a:t>Степенная функция</a:t>
            </a:r>
            <a:r>
              <a:rPr lang="ru-RU" sz="2400" b="1" dirty="0" smtClean="0">
                <a:solidFill>
                  <a:srgbClr val="002060"/>
                </a:solidFill>
              </a:rPr>
              <a:t>:                      ,      </a:t>
            </a:r>
            <a:r>
              <a:rPr lang="ru-RU" sz="2400" dirty="0" smtClean="0">
                <a:solidFill>
                  <a:srgbClr val="002060"/>
                </a:solidFill>
              </a:rPr>
              <a:t>где</a:t>
            </a:r>
            <a:r>
              <a:rPr lang="ru-RU" sz="2400" b="1" dirty="0" smtClean="0">
                <a:solidFill>
                  <a:srgbClr val="002060"/>
                </a:solidFill>
              </a:rPr>
              <a:t>  </a:t>
            </a:r>
            <a:endParaRPr lang="ru-RU" sz="2400" dirty="0" smtClean="0">
              <a:solidFill>
                <a:srgbClr val="002060"/>
              </a:solidFill>
            </a:endParaRPr>
          </a:p>
          <a:p>
            <a:pPr marL="0" indent="0">
              <a:buFont typeface="Arial" charset="0"/>
              <a:buNone/>
              <a:defRPr/>
            </a:pPr>
            <a:r>
              <a:rPr lang="ru-RU" sz="2400" dirty="0" smtClean="0">
                <a:solidFill>
                  <a:srgbClr val="002060"/>
                </a:solidFill>
              </a:rPr>
              <a:t>    </a:t>
            </a:r>
            <a:r>
              <a:rPr lang="ru-RU" sz="2400" dirty="0">
                <a:solidFill>
                  <a:srgbClr val="002060"/>
                </a:solidFill>
                <a:latin typeface="Bookman Old Style" pitchFamily="18" charset="0"/>
              </a:rPr>
              <a:t>Ее область определения и множество значений  </a:t>
            </a: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</a:rPr>
              <a:t> зависят  </a:t>
            </a:r>
            <a:r>
              <a:rPr lang="ru-RU" sz="2400" dirty="0">
                <a:solidFill>
                  <a:srgbClr val="002060"/>
                </a:solidFill>
                <a:latin typeface="Bookman Old Style" pitchFamily="18" charset="0"/>
              </a:rPr>
              <a:t>от </a:t>
            </a:r>
            <a:r>
              <a:rPr lang="el-GR" sz="2400" dirty="0">
                <a:solidFill>
                  <a:srgbClr val="002060"/>
                </a:solidFill>
                <a:latin typeface="Bookman Old Style" pitchFamily="18" charset="0"/>
              </a:rPr>
              <a:t>α</a:t>
            </a:r>
            <a:r>
              <a:rPr lang="ru-RU" sz="2400" dirty="0">
                <a:solidFill>
                  <a:srgbClr val="002060"/>
                </a:solidFill>
                <a:latin typeface="Bookman Old Style" pitchFamily="18" charset="0"/>
              </a:rPr>
              <a:t> . </a:t>
            </a:r>
          </a:p>
        </p:txBody>
      </p:sp>
      <p:sp>
        <p:nvSpPr>
          <p:cNvPr id="16388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6389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6390" name="Rectangle 8"/>
          <p:cNvSpPr>
            <a:spLocks noChangeArrowheads="1"/>
          </p:cNvSpPr>
          <p:nvPr/>
        </p:nvSpPr>
        <p:spPr bwMode="auto">
          <a:xfrm>
            <a:off x="971550" y="3284538"/>
            <a:ext cx="1776413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ru-RU" sz="2400"/>
              <a:t>Например:</a:t>
            </a:r>
            <a:r>
              <a:rPr lang="ru-RU"/>
              <a:t> </a:t>
            </a:r>
          </a:p>
          <a:p>
            <a:pPr eaLnBrk="0" hangingPunct="0"/>
            <a:endParaRPr lang="ru-RU"/>
          </a:p>
        </p:txBody>
      </p:sp>
      <p:graphicFrame>
        <p:nvGraphicFramePr>
          <p:cNvPr id="16391" name="Object 17"/>
          <p:cNvGraphicFramePr>
            <a:graphicFrameLocks noChangeAspect="1"/>
          </p:cNvGraphicFramePr>
          <p:nvPr/>
        </p:nvGraphicFramePr>
        <p:xfrm>
          <a:off x="1403350" y="3716338"/>
          <a:ext cx="1366838" cy="619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40" name="Equation" r:id="rId3" imgW="635040" imgH="266760" progId="">
                  <p:embed/>
                </p:oleObj>
              </mc:Choice>
              <mc:Fallback>
                <p:oleObj name="Equation" r:id="rId3" imgW="635040" imgH="266760" progId="">
                  <p:embed/>
                  <p:pic>
                    <p:nvPicPr>
                      <p:cNvPr id="0" name="Picture 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350" y="3716338"/>
                        <a:ext cx="1366838" cy="619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92" name="Object 16"/>
          <p:cNvGraphicFramePr>
            <a:graphicFrameLocks noChangeAspect="1"/>
          </p:cNvGraphicFramePr>
          <p:nvPr/>
        </p:nvGraphicFramePr>
        <p:xfrm>
          <a:off x="2736850" y="3789363"/>
          <a:ext cx="2592388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41" name="Equation" r:id="rId5" imgW="1524240" imgH="266760" progId="">
                  <p:embed/>
                </p:oleObj>
              </mc:Choice>
              <mc:Fallback>
                <p:oleObj name="Equation" r:id="rId5" imgW="1524240" imgH="266760" progId="">
                  <p:embed/>
                  <p:pic>
                    <p:nvPicPr>
                      <p:cNvPr id="0" name="Picture 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36850" y="3789363"/>
                        <a:ext cx="2592388" cy="508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93" name="Object 15"/>
          <p:cNvGraphicFramePr>
            <a:graphicFrameLocks noChangeAspect="1"/>
          </p:cNvGraphicFramePr>
          <p:nvPr/>
        </p:nvGraphicFramePr>
        <p:xfrm>
          <a:off x="5580063" y="3789363"/>
          <a:ext cx="2022475" cy="490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42" name="Equation" r:id="rId7" imgW="1219320" imgH="266760" progId="">
                  <p:embed/>
                </p:oleObj>
              </mc:Choice>
              <mc:Fallback>
                <p:oleObj name="Equation" r:id="rId7" imgW="1219320" imgH="266760" progId="">
                  <p:embed/>
                  <p:pic>
                    <p:nvPicPr>
                      <p:cNvPr id="0" name="Picture 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0063" y="3789363"/>
                        <a:ext cx="2022475" cy="4905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94" name="Object 14"/>
          <p:cNvGraphicFramePr>
            <a:graphicFrameLocks noChangeAspect="1"/>
          </p:cNvGraphicFramePr>
          <p:nvPr/>
        </p:nvGraphicFramePr>
        <p:xfrm>
          <a:off x="1547813" y="4422775"/>
          <a:ext cx="1366837" cy="600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43" name="Equation" r:id="rId9" imgW="685800" imgH="279360" progId="">
                  <p:embed/>
                </p:oleObj>
              </mc:Choice>
              <mc:Fallback>
                <p:oleObj name="Equation" r:id="rId9" imgW="685800" imgH="279360" progId="">
                  <p:embed/>
                  <p:pic>
                    <p:nvPicPr>
                      <p:cNvPr id="0" name="Picture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813" y="4422775"/>
                        <a:ext cx="1366837" cy="600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95" name="Object 13"/>
          <p:cNvGraphicFramePr>
            <a:graphicFrameLocks noChangeAspect="1"/>
          </p:cNvGraphicFramePr>
          <p:nvPr/>
        </p:nvGraphicFramePr>
        <p:xfrm>
          <a:off x="2951163" y="4470400"/>
          <a:ext cx="2378075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44" name="Equation" r:id="rId11" imgW="1371960" imgH="279360" progId="">
                  <p:embed/>
                </p:oleObj>
              </mc:Choice>
              <mc:Fallback>
                <p:oleObj name="Equation" r:id="rId11" imgW="1371960" imgH="279360" progId="">
                  <p:embed/>
                  <p:pic>
                    <p:nvPicPr>
                      <p:cNvPr id="0" name="Picture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51163" y="4470400"/>
                        <a:ext cx="2378075" cy="533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96" name="Object 12"/>
          <p:cNvGraphicFramePr>
            <a:graphicFrameLocks noChangeAspect="1"/>
          </p:cNvGraphicFramePr>
          <p:nvPr/>
        </p:nvGraphicFramePr>
        <p:xfrm>
          <a:off x="5580063" y="4514850"/>
          <a:ext cx="2087562" cy="498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45" name="Equation" r:id="rId13" imgW="1295640" imgH="279360" progId="">
                  <p:embed/>
                </p:oleObj>
              </mc:Choice>
              <mc:Fallback>
                <p:oleObj name="Equation" r:id="rId13" imgW="1295640" imgH="279360" progId="">
                  <p:embed/>
                  <p:pic>
                    <p:nvPicPr>
                      <p:cNvPr id="0" name="Picture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0063" y="4514850"/>
                        <a:ext cx="2087562" cy="498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97" name="Object 11"/>
          <p:cNvGraphicFramePr>
            <a:graphicFrameLocks noChangeAspect="1"/>
          </p:cNvGraphicFramePr>
          <p:nvPr/>
        </p:nvGraphicFramePr>
        <p:xfrm>
          <a:off x="1497013" y="5157788"/>
          <a:ext cx="1368425" cy="619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46" name="Equation" r:id="rId15" imgW="635040" imgH="266760" progId="">
                  <p:embed/>
                </p:oleObj>
              </mc:Choice>
              <mc:Fallback>
                <p:oleObj name="Equation" r:id="rId15" imgW="635040" imgH="266760" progId="">
                  <p:embed/>
                  <p:pic>
                    <p:nvPicPr>
                      <p:cNvPr id="0" name="Picture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97013" y="5157788"/>
                        <a:ext cx="1368425" cy="619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98" name="Object 10"/>
          <p:cNvGraphicFramePr>
            <a:graphicFrameLocks noChangeAspect="1"/>
          </p:cNvGraphicFramePr>
          <p:nvPr/>
        </p:nvGraphicFramePr>
        <p:xfrm>
          <a:off x="2916238" y="5229225"/>
          <a:ext cx="2663825" cy="52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47" name="Equation" r:id="rId17" imgW="1524240" imgH="266760" progId="">
                  <p:embed/>
                </p:oleObj>
              </mc:Choice>
              <mc:Fallback>
                <p:oleObj name="Equation" r:id="rId17" imgW="1524240" imgH="266760" progId="">
                  <p:embed/>
                  <p:pic>
                    <p:nvPicPr>
                      <p:cNvPr id="0" name="Picture 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6238" y="5229225"/>
                        <a:ext cx="2663825" cy="520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99" name="Object 9"/>
          <p:cNvGraphicFramePr>
            <a:graphicFrameLocks noChangeAspect="1"/>
          </p:cNvGraphicFramePr>
          <p:nvPr/>
        </p:nvGraphicFramePr>
        <p:xfrm>
          <a:off x="5651500" y="5229225"/>
          <a:ext cx="2376488" cy="474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48" name="Equation" r:id="rId19" imgW="1486080" imgH="266760" progId="">
                  <p:embed/>
                </p:oleObj>
              </mc:Choice>
              <mc:Fallback>
                <p:oleObj name="Equation" r:id="rId19" imgW="1486080" imgH="266760" progId="">
                  <p:embed/>
                  <p:pic>
                    <p:nvPicPr>
                      <p:cNvPr id="0" name="Picture 4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1500" y="5229225"/>
                        <a:ext cx="2376488" cy="4746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400" name="Rectangle 18"/>
          <p:cNvSpPr>
            <a:spLocks noChangeArrowheads="1"/>
          </p:cNvSpPr>
          <p:nvPr/>
        </p:nvSpPr>
        <p:spPr bwMode="auto">
          <a:xfrm>
            <a:off x="971550" y="3789363"/>
            <a:ext cx="504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just"/>
            <a:r>
              <a:rPr lang="ru-RU" sz="2400">
                <a:cs typeface="Times New Roman" pitchFamily="18" charset="0"/>
              </a:rPr>
              <a:t>а) </a:t>
            </a:r>
            <a:endParaRPr lang="ru-RU" sz="2400"/>
          </a:p>
        </p:txBody>
      </p:sp>
      <p:sp>
        <p:nvSpPr>
          <p:cNvPr id="16401" name="Rectangle 19"/>
          <p:cNvSpPr>
            <a:spLocks noChangeArrowheads="1"/>
          </p:cNvSpPr>
          <p:nvPr/>
        </p:nvSpPr>
        <p:spPr bwMode="auto">
          <a:xfrm>
            <a:off x="4167188" y="1606550"/>
            <a:ext cx="254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just"/>
            <a:r>
              <a:rPr lang="ru-RU" sz="1000">
                <a:cs typeface="Times New Roman" pitchFamily="18" charset="0"/>
              </a:rPr>
              <a:t>  </a:t>
            </a:r>
            <a:endParaRPr lang="ru-RU"/>
          </a:p>
        </p:txBody>
      </p:sp>
      <p:sp>
        <p:nvSpPr>
          <p:cNvPr id="16402" name="Rectangle 20"/>
          <p:cNvSpPr>
            <a:spLocks noChangeArrowheads="1"/>
          </p:cNvSpPr>
          <p:nvPr/>
        </p:nvSpPr>
        <p:spPr bwMode="auto">
          <a:xfrm>
            <a:off x="4167188" y="2079625"/>
            <a:ext cx="28892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just"/>
            <a:r>
              <a:rPr lang="ru-RU" sz="1000">
                <a:cs typeface="Times New Roman" pitchFamily="18" charset="0"/>
              </a:rPr>
              <a:t>   </a:t>
            </a:r>
            <a:endParaRPr lang="ru-RU"/>
          </a:p>
        </p:txBody>
      </p:sp>
      <p:sp>
        <p:nvSpPr>
          <p:cNvPr id="16403" name="Rectangle 21"/>
          <p:cNvSpPr>
            <a:spLocks noChangeArrowheads="1"/>
          </p:cNvSpPr>
          <p:nvPr/>
        </p:nvSpPr>
        <p:spPr bwMode="auto">
          <a:xfrm>
            <a:off x="971550" y="4508500"/>
            <a:ext cx="5254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just"/>
            <a:r>
              <a:rPr lang="ru-RU" sz="2400">
                <a:cs typeface="Times New Roman" pitchFamily="18" charset="0"/>
              </a:rPr>
              <a:t>б) </a:t>
            </a:r>
            <a:endParaRPr lang="ru-RU" sz="2400"/>
          </a:p>
        </p:txBody>
      </p:sp>
      <p:sp>
        <p:nvSpPr>
          <p:cNvPr id="16404" name="Rectangle 22"/>
          <p:cNvSpPr>
            <a:spLocks noChangeArrowheads="1"/>
          </p:cNvSpPr>
          <p:nvPr/>
        </p:nvSpPr>
        <p:spPr bwMode="auto">
          <a:xfrm>
            <a:off x="4167188" y="3187700"/>
            <a:ext cx="254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just"/>
            <a:r>
              <a:rPr lang="ru-RU" sz="1000">
                <a:cs typeface="Times New Roman" pitchFamily="18" charset="0"/>
              </a:rPr>
              <a:t>  </a:t>
            </a:r>
            <a:endParaRPr lang="ru-RU"/>
          </a:p>
        </p:txBody>
      </p:sp>
      <p:sp>
        <p:nvSpPr>
          <p:cNvPr id="16405" name="Rectangle 23"/>
          <p:cNvSpPr>
            <a:spLocks noChangeArrowheads="1"/>
          </p:cNvSpPr>
          <p:nvPr/>
        </p:nvSpPr>
        <p:spPr bwMode="auto">
          <a:xfrm>
            <a:off x="4167188" y="3670300"/>
            <a:ext cx="3238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just"/>
            <a:r>
              <a:rPr lang="ru-RU" sz="1000">
                <a:cs typeface="Times New Roman" pitchFamily="18" charset="0"/>
              </a:rPr>
              <a:t>    </a:t>
            </a:r>
            <a:endParaRPr lang="ru-RU"/>
          </a:p>
        </p:txBody>
      </p:sp>
      <p:sp>
        <p:nvSpPr>
          <p:cNvPr id="16406" name="Rectangle 24"/>
          <p:cNvSpPr>
            <a:spLocks noChangeArrowheads="1"/>
          </p:cNvSpPr>
          <p:nvPr/>
        </p:nvSpPr>
        <p:spPr bwMode="auto">
          <a:xfrm>
            <a:off x="971550" y="5229225"/>
            <a:ext cx="5000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just"/>
            <a:r>
              <a:rPr lang="ru-RU" sz="1000">
                <a:cs typeface="Times New Roman" pitchFamily="18" charset="0"/>
              </a:rPr>
              <a:t> </a:t>
            </a:r>
            <a:r>
              <a:rPr lang="ru-RU" sz="2400">
                <a:cs typeface="Times New Roman" pitchFamily="18" charset="0"/>
              </a:rPr>
              <a:t>в)</a:t>
            </a:r>
            <a:r>
              <a:rPr lang="ru-RU" sz="1000">
                <a:cs typeface="Times New Roman" pitchFamily="18" charset="0"/>
              </a:rPr>
              <a:t> </a:t>
            </a:r>
            <a:endParaRPr lang="ru-RU"/>
          </a:p>
        </p:txBody>
      </p:sp>
      <p:sp>
        <p:nvSpPr>
          <p:cNvPr id="16407" name="Rectangle 25"/>
          <p:cNvSpPr>
            <a:spLocks noChangeArrowheads="1"/>
          </p:cNvSpPr>
          <p:nvPr/>
        </p:nvSpPr>
        <p:spPr bwMode="auto">
          <a:xfrm>
            <a:off x="4167188" y="4778375"/>
            <a:ext cx="254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just"/>
            <a:r>
              <a:rPr lang="ru-RU" sz="1000">
                <a:cs typeface="Times New Roman" pitchFamily="18" charset="0"/>
              </a:rPr>
              <a:t>  </a:t>
            </a:r>
            <a:endParaRPr lang="ru-RU"/>
          </a:p>
        </p:txBody>
      </p:sp>
      <p:sp>
        <p:nvSpPr>
          <p:cNvPr id="16408" name="Rectangle 26"/>
          <p:cNvSpPr>
            <a:spLocks noChangeArrowheads="1"/>
          </p:cNvSpPr>
          <p:nvPr/>
        </p:nvSpPr>
        <p:spPr bwMode="auto">
          <a:xfrm>
            <a:off x="4140200" y="5157788"/>
            <a:ext cx="254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just"/>
            <a:r>
              <a:rPr lang="ru-RU" sz="1000">
                <a:cs typeface="Times New Roman" pitchFamily="18" charset="0"/>
              </a:rPr>
              <a:t>  </a:t>
            </a:r>
            <a:endParaRPr lang="ru-RU"/>
          </a:p>
        </p:txBody>
      </p:sp>
      <p:graphicFrame>
        <p:nvGraphicFramePr>
          <p:cNvPr id="16409" name="Объект 1"/>
          <p:cNvGraphicFramePr>
            <a:graphicFrameLocks noChangeAspect="1"/>
          </p:cNvGraphicFramePr>
          <p:nvPr/>
        </p:nvGraphicFramePr>
        <p:xfrm>
          <a:off x="4356100" y="1544638"/>
          <a:ext cx="1071563" cy="566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49" name="Формула" r:id="rId21" imgW="431613" imgH="228501" progId="Equation.3">
                  <p:embed/>
                </p:oleObj>
              </mc:Choice>
              <mc:Fallback>
                <p:oleObj name="Формула" r:id="rId21" imgW="431613" imgH="228501" progId="Equation.3">
                  <p:embed/>
                  <p:pic>
                    <p:nvPicPr>
                      <p:cNvPr id="0" name="Picture 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6100" y="1544638"/>
                        <a:ext cx="1071563" cy="5667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 noChangeArrowheads="1"/>
          </p:cNvSpPr>
          <p:nvPr>
            <p:ph idx="1"/>
          </p:nvPr>
        </p:nvSpPr>
        <p:spPr>
          <a:xfrm>
            <a:off x="414338" y="1652588"/>
            <a:ext cx="8229600" cy="4525962"/>
          </a:xfrm>
        </p:spPr>
        <p:txBody>
          <a:bodyPr/>
          <a:lstStyle/>
          <a:p>
            <a:pPr eaLnBrk="1" hangingPunct="1"/>
            <a:r>
              <a:rPr lang="ru-RU" sz="2800" b="1" i="1" smtClean="0">
                <a:solidFill>
                  <a:srgbClr val="002060"/>
                </a:solidFill>
              </a:rPr>
              <a:t>2.   Показательная функция: </a:t>
            </a:r>
          </a:p>
        </p:txBody>
      </p:sp>
      <p:graphicFrame>
        <p:nvGraphicFramePr>
          <p:cNvPr id="17411" name="Object 7"/>
          <p:cNvGraphicFramePr>
            <a:graphicFrameLocks noChangeAspect="1"/>
          </p:cNvGraphicFramePr>
          <p:nvPr/>
        </p:nvGraphicFramePr>
        <p:xfrm>
          <a:off x="5292725" y="1497013"/>
          <a:ext cx="1295400" cy="681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09" name="Equation" r:id="rId3" imgW="609840" imgH="266760" progId="">
                  <p:embed/>
                </p:oleObj>
              </mc:Choice>
              <mc:Fallback>
                <p:oleObj name="Equation" r:id="rId3" imgW="609840" imgH="266760" progId="">
                  <p:embed/>
                  <p:pic>
                    <p:nvPicPr>
                      <p:cNvPr id="0" name="Picture 6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92725" y="1497013"/>
                        <a:ext cx="1295400" cy="6810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2" name="Object 6"/>
          <p:cNvGraphicFramePr>
            <a:graphicFrameLocks noChangeAspect="1"/>
          </p:cNvGraphicFramePr>
          <p:nvPr/>
        </p:nvGraphicFramePr>
        <p:xfrm>
          <a:off x="976313" y="2165350"/>
          <a:ext cx="1943100" cy="511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10" name="Equation" r:id="rId5" imgW="978120" imgH="228600" progId="">
                  <p:embed/>
                </p:oleObj>
              </mc:Choice>
              <mc:Fallback>
                <p:oleObj name="Equation" r:id="rId5" imgW="978120" imgH="228600" progId="">
                  <p:embed/>
                  <p:pic>
                    <p:nvPicPr>
                      <p:cNvPr id="0" name="Picture 6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6313" y="2165350"/>
                        <a:ext cx="1943100" cy="511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3" name="Object 5"/>
          <p:cNvGraphicFramePr>
            <a:graphicFrameLocks noChangeAspect="1"/>
          </p:cNvGraphicFramePr>
          <p:nvPr/>
        </p:nvGraphicFramePr>
        <p:xfrm>
          <a:off x="3125788" y="2154238"/>
          <a:ext cx="2736850" cy="534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11" name="Equation" r:id="rId7" imgW="1524240" imgH="266760" progId="">
                  <p:embed/>
                </p:oleObj>
              </mc:Choice>
              <mc:Fallback>
                <p:oleObj name="Equation" r:id="rId7" imgW="1524240" imgH="266760" progId="">
                  <p:embed/>
                  <p:pic>
                    <p:nvPicPr>
                      <p:cNvPr id="0" name="Picture 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5788" y="2154238"/>
                        <a:ext cx="2736850" cy="5349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4" name="Object 4"/>
          <p:cNvGraphicFramePr>
            <a:graphicFrameLocks noChangeAspect="1"/>
          </p:cNvGraphicFramePr>
          <p:nvPr/>
        </p:nvGraphicFramePr>
        <p:xfrm>
          <a:off x="6011863" y="2138363"/>
          <a:ext cx="2447925" cy="565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12" name="Equation" r:id="rId9" imgW="1283040" imgH="266760" progId="">
                  <p:embed/>
                </p:oleObj>
              </mc:Choice>
              <mc:Fallback>
                <p:oleObj name="Equation" r:id="rId9" imgW="1283040" imgH="266760" progId="">
                  <p:embed/>
                  <p:pic>
                    <p:nvPicPr>
                      <p:cNvPr id="0" name="Picture 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1863" y="2138363"/>
                        <a:ext cx="2447925" cy="565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5" name="Rectangle 8"/>
          <p:cNvSpPr>
            <a:spLocks noChangeArrowheads="1"/>
          </p:cNvSpPr>
          <p:nvPr/>
        </p:nvSpPr>
        <p:spPr bwMode="auto">
          <a:xfrm>
            <a:off x="0" y="24209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7416" name="Rectangle 9"/>
          <p:cNvSpPr>
            <a:spLocks noChangeArrowheads="1"/>
          </p:cNvSpPr>
          <p:nvPr/>
        </p:nvSpPr>
        <p:spPr bwMode="auto">
          <a:xfrm>
            <a:off x="6516688" y="1603375"/>
            <a:ext cx="63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just"/>
            <a:r>
              <a:rPr lang="ru-RU" sz="2400">
                <a:cs typeface="Times New Roman" pitchFamily="18" charset="0"/>
              </a:rPr>
              <a:t>где</a:t>
            </a:r>
            <a:r>
              <a:rPr lang="ru-RU" sz="1000">
                <a:cs typeface="Times New Roman" pitchFamily="18" charset="0"/>
              </a:rPr>
              <a:t> </a:t>
            </a:r>
            <a:endParaRPr lang="ru-RU"/>
          </a:p>
        </p:txBody>
      </p:sp>
      <p:sp>
        <p:nvSpPr>
          <p:cNvPr id="17417" name="Rectangle 10"/>
          <p:cNvSpPr>
            <a:spLocks noChangeArrowheads="1"/>
          </p:cNvSpPr>
          <p:nvPr/>
        </p:nvSpPr>
        <p:spPr bwMode="auto">
          <a:xfrm>
            <a:off x="180975" y="3033713"/>
            <a:ext cx="21907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ru-RU" sz="1000">
                <a:cs typeface="Times New Roman" pitchFamily="18" charset="0"/>
              </a:rPr>
              <a:t> </a:t>
            </a:r>
            <a:endParaRPr lang="ru-RU" sz="1100"/>
          </a:p>
          <a:p>
            <a:pPr eaLnBrk="0" hangingPunct="0"/>
            <a:endParaRPr lang="ru-RU"/>
          </a:p>
        </p:txBody>
      </p:sp>
      <p:sp>
        <p:nvSpPr>
          <p:cNvPr id="17418" name="Rectangle 11"/>
          <p:cNvSpPr>
            <a:spLocks noChangeArrowheads="1"/>
          </p:cNvSpPr>
          <p:nvPr/>
        </p:nvSpPr>
        <p:spPr bwMode="auto">
          <a:xfrm>
            <a:off x="4625975" y="3781425"/>
            <a:ext cx="254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ru-RU" sz="1000">
                <a:cs typeface="Times New Roman" pitchFamily="18" charset="0"/>
              </a:rPr>
              <a:t>  </a:t>
            </a:r>
            <a:endParaRPr lang="ru-RU"/>
          </a:p>
        </p:txBody>
      </p:sp>
      <p:sp>
        <p:nvSpPr>
          <p:cNvPr id="17419" name="Rectangle 12"/>
          <p:cNvSpPr>
            <a:spLocks noChangeArrowheads="1"/>
          </p:cNvSpPr>
          <p:nvPr/>
        </p:nvSpPr>
        <p:spPr bwMode="auto">
          <a:xfrm>
            <a:off x="4643438" y="4254500"/>
            <a:ext cx="21907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ru-RU" sz="1000">
                <a:cs typeface="Times New Roman" pitchFamily="18" charset="0"/>
              </a:rPr>
              <a:t> </a:t>
            </a:r>
            <a:endParaRPr lang="ru-RU"/>
          </a:p>
        </p:txBody>
      </p:sp>
      <p:sp>
        <p:nvSpPr>
          <p:cNvPr id="17421" name="Rectangle 13"/>
          <p:cNvSpPr>
            <a:spLocks noChangeArrowheads="1"/>
          </p:cNvSpPr>
          <p:nvPr/>
        </p:nvSpPr>
        <p:spPr bwMode="auto">
          <a:xfrm>
            <a:off x="827088" y="3063875"/>
            <a:ext cx="53181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ru-RU" sz="2800" b="1" i="1" dirty="0">
                <a:solidFill>
                  <a:srgbClr val="002060"/>
                </a:solidFill>
                <a:latin typeface="+mn-lt"/>
              </a:rPr>
              <a:t>3)   Логарифмическая функция:  </a:t>
            </a:r>
          </a:p>
        </p:txBody>
      </p:sp>
      <p:sp>
        <p:nvSpPr>
          <p:cNvPr id="2" name="Rectangle 15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7422" name="Object 14"/>
          <p:cNvGraphicFramePr>
            <a:graphicFrameLocks noChangeAspect="1"/>
          </p:cNvGraphicFramePr>
          <p:nvPr/>
        </p:nvGraphicFramePr>
        <p:xfrm>
          <a:off x="5938838" y="3021013"/>
          <a:ext cx="1728787" cy="569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13" name="Equation" r:id="rId11" imgW="889200" imgH="266760" progId="">
                  <p:embed/>
                </p:oleObj>
              </mc:Choice>
              <mc:Fallback>
                <p:oleObj name="Equation" r:id="rId11" imgW="889200" imgH="2667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38838" y="3021013"/>
                        <a:ext cx="1728787" cy="5699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23" name="Rectangle 17"/>
          <p:cNvSpPr>
            <a:spLocks noChangeArrowheads="1"/>
          </p:cNvSpPr>
          <p:nvPr/>
        </p:nvSpPr>
        <p:spPr bwMode="auto">
          <a:xfrm>
            <a:off x="7848600" y="3068638"/>
            <a:ext cx="6842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ru-RU" sz="2400">
                <a:cs typeface="Times New Roman" pitchFamily="18" charset="0"/>
              </a:rPr>
              <a:t>где </a:t>
            </a:r>
            <a:endParaRPr lang="ru-RU" sz="2400"/>
          </a:p>
        </p:txBody>
      </p:sp>
      <p:graphicFrame>
        <p:nvGraphicFramePr>
          <p:cNvPr id="17424" name="Object 16"/>
          <p:cNvGraphicFramePr>
            <a:graphicFrameLocks noChangeAspect="1"/>
          </p:cNvGraphicFramePr>
          <p:nvPr/>
        </p:nvGraphicFramePr>
        <p:xfrm>
          <a:off x="2916238" y="3573463"/>
          <a:ext cx="2016125" cy="53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14" name="Equation" r:id="rId13" imgW="978120" imgH="228600" progId="">
                  <p:embed/>
                </p:oleObj>
              </mc:Choice>
              <mc:Fallback>
                <p:oleObj name="Equation" r:id="rId13" imgW="978120" imgH="228600" progId="">
                  <p:embed/>
                  <p:pic>
                    <p:nvPicPr>
                      <p:cNvPr id="0" name="Picture 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6238" y="3573463"/>
                        <a:ext cx="2016125" cy="530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26" name="Rectangle 18"/>
          <p:cNvSpPr>
            <a:spLocks noChangeArrowheads="1"/>
          </p:cNvSpPr>
          <p:nvPr/>
        </p:nvSpPr>
        <p:spPr bwMode="auto">
          <a:xfrm>
            <a:off x="755650" y="3900488"/>
            <a:ext cx="54879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>
              <a:tabLst>
                <a:tab pos="228600" algn="l"/>
              </a:tabLst>
              <a:defRPr/>
            </a:pPr>
            <a:r>
              <a:rPr lang="en-US" sz="2800" b="1" i="1" dirty="0">
                <a:solidFill>
                  <a:srgbClr val="002060"/>
                </a:solidFill>
                <a:latin typeface="+mn-lt"/>
              </a:rPr>
              <a:t>4) </a:t>
            </a:r>
            <a:r>
              <a:rPr lang="ru-RU" sz="2800" b="1" i="1" dirty="0">
                <a:solidFill>
                  <a:srgbClr val="002060"/>
                </a:solidFill>
                <a:latin typeface="+mn-lt"/>
              </a:rPr>
              <a:t>Тригонометрические функции:</a:t>
            </a:r>
          </a:p>
        </p:txBody>
      </p:sp>
      <p:sp>
        <p:nvSpPr>
          <p:cNvPr id="3" name="Rectangle 23"/>
          <p:cNvSpPr>
            <a:spLocks noChangeArrowheads="1"/>
          </p:cNvSpPr>
          <p:nvPr/>
        </p:nvSpPr>
        <p:spPr bwMode="auto">
          <a:xfrm>
            <a:off x="3919538" y="3065463"/>
            <a:ext cx="42862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ru-RU" sz="1000">
                <a:cs typeface="Times New Roman" pitchFamily="18" charset="0"/>
              </a:rPr>
              <a:t>       </a:t>
            </a:r>
            <a:endParaRPr lang="ru-RU"/>
          </a:p>
        </p:txBody>
      </p:sp>
      <p:sp>
        <p:nvSpPr>
          <p:cNvPr id="17427" name="Rectangle 24"/>
          <p:cNvSpPr>
            <a:spLocks noChangeArrowheads="1"/>
          </p:cNvSpPr>
          <p:nvPr/>
        </p:nvSpPr>
        <p:spPr bwMode="auto">
          <a:xfrm>
            <a:off x="3919538" y="3529013"/>
            <a:ext cx="3238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ru-RU" sz="1000">
                <a:cs typeface="Times New Roman" pitchFamily="18" charset="0"/>
              </a:rPr>
              <a:t>    </a:t>
            </a:r>
            <a:endParaRPr lang="ru-RU"/>
          </a:p>
        </p:txBody>
      </p:sp>
      <p:sp>
        <p:nvSpPr>
          <p:cNvPr id="17428" name="Rectangle 25"/>
          <p:cNvSpPr>
            <a:spLocks noChangeArrowheads="1"/>
          </p:cNvSpPr>
          <p:nvPr/>
        </p:nvSpPr>
        <p:spPr bwMode="auto">
          <a:xfrm>
            <a:off x="3919538" y="3992563"/>
            <a:ext cx="344487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ru-RU" sz="1000">
                <a:cs typeface="Times New Roman" pitchFamily="18" charset="0"/>
              </a:rPr>
              <a:t>    </a:t>
            </a:r>
            <a:r>
              <a:rPr lang="ru-RU" sz="600"/>
              <a:t> </a:t>
            </a:r>
            <a:endParaRPr lang="ru-RU"/>
          </a:p>
        </p:txBody>
      </p:sp>
      <p:graphicFrame>
        <p:nvGraphicFramePr>
          <p:cNvPr id="17429" name="Object 28"/>
          <p:cNvGraphicFramePr>
            <a:graphicFrameLocks noChangeAspect="1"/>
          </p:cNvGraphicFramePr>
          <p:nvPr/>
        </p:nvGraphicFramePr>
        <p:xfrm>
          <a:off x="1066800" y="4419600"/>
          <a:ext cx="1511300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15" name="Microsoft Equation 3.0" r:id="rId15" imgW="787680" imgH="228600" progId="Equation.3">
                  <p:embed/>
                </p:oleObj>
              </mc:Choice>
              <mc:Fallback>
                <p:oleObj name="Microsoft Equation 3.0" r:id="rId15" imgW="787680" imgH="228600" progId="Equation.3">
                  <p:embed/>
                  <p:pic>
                    <p:nvPicPr>
                      <p:cNvPr id="0" name="Picture 7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4419600"/>
                        <a:ext cx="1511300" cy="488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30" name="Object 27"/>
          <p:cNvGraphicFramePr>
            <a:graphicFrameLocks noChangeAspect="1"/>
          </p:cNvGraphicFramePr>
          <p:nvPr/>
        </p:nvGraphicFramePr>
        <p:xfrm>
          <a:off x="2627313" y="4437063"/>
          <a:ext cx="2665412" cy="447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16" name="Microsoft Equation 3.0" r:id="rId17" imgW="1702080" imgH="254160" progId="Equation.3">
                  <p:embed/>
                </p:oleObj>
              </mc:Choice>
              <mc:Fallback>
                <p:oleObj name="Microsoft Equation 3.0" r:id="rId17" imgW="1702080" imgH="254160" progId="Equation.3">
                  <p:embed/>
                  <p:pic>
                    <p:nvPicPr>
                      <p:cNvPr id="0" name="Picture 7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7313" y="4437063"/>
                        <a:ext cx="2665412" cy="447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31" name="Object 26"/>
          <p:cNvGraphicFramePr>
            <a:graphicFrameLocks noChangeAspect="1"/>
          </p:cNvGraphicFramePr>
          <p:nvPr/>
        </p:nvGraphicFramePr>
        <p:xfrm>
          <a:off x="5219700" y="4437063"/>
          <a:ext cx="2303463" cy="46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17" name="Microsoft Equation 3.0" r:id="rId19" imgW="1422720" imgH="254160" progId="Equation.3">
                  <p:embed/>
                </p:oleObj>
              </mc:Choice>
              <mc:Fallback>
                <p:oleObj name="Microsoft Equation 3.0" r:id="rId19" imgW="1422720" imgH="254160" progId="Equation.3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19700" y="4437063"/>
                        <a:ext cx="2303463" cy="460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32" name="Rectangle 29"/>
          <p:cNvSpPr>
            <a:spLocks noChangeArrowheads="1"/>
          </p:cNvSpPr>
          <p:nvPr/>
        </p:nvSpPr>
        <p:spPr bwMode="auto">
          <a:xfrm>
            <a:off x="755650" y="4365625"/>
            <a:ext cx="4556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ru-RU" sz="2400">
                <a:cs typeface="Times New Roman" pitchFamily="18" charset="0"/>
              </a:rPr>
              <a:t>а)</a:t>
            </a:r>
            <a:r>
              <a:rPr lang="ru-RU" sz="1000">
                <a:cs typeface="Times New Roman" pitchFamily="18" charset="0"/>
              </a:rPr>
              <a:t> </a:t>
            </a:r>
            <a:endParaRPr lang="ru-RU"/>
          </a:p>
        </p:txBody>
      </p:sp>
      <p:sp>
        <p:nvSpPr>
          <p:cNvPr id="17433" name="Rectangle 30"/>
          <p:cNvSpPr>
            <a:spLocks noChangeArrowheads="1"/>
          </p:cNvSpPr>
          <p:nvPr/>
        </p:nvSpPr>
        <p:spPr bwMode="auto">
          <a:xfrm>
            <a:off x="3919538" y="3065463"/>
            <a:ext cx="42862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ru-RU" sz="1000">
                <a:cs typeface="Times New Roman" pitchFamily="18" charset="0"/>
              </a:rPr>
              <a:t>       </a:t>
            </a:r>
            <a:endParaRPr lang="ru-RU"/>
          </a:p>
        </p:txBody>
      </p:sp>
      <p:sp>
        <p:nvSpPr>
          <p:cNvPr id="17434" name="Rectangle 31"/>
          <p:cNvSpPr>
            <a:spLocks noChangeArrowheads="1"/>
          </p:cNvSpPr>
          <p:nvPr/>
        </p:nvSpPr>
        <p:spPr bwMode="auto">
          <a:xfrm>
            <a:off x="3919538" y="3529013"/>
            <a:ext cx="3238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ru-RU" sz="1000">
                <a:cs typeface="Times New Roman" pitchFamily="18" charset="0"/>
              </a:rPr>
              <a:t>    </a:t>
            </a:r>
            <a:endParaRPr lang="ru-RU"/>
          </a:p>
        </p:txBody>
      </p:sp>
      <p:sp>
        <p:nvSpPr>
          <p:cNvPr id="17435" name="Rectangle 32"/>
          <p:cNvSpPr>
            <a:spLocks noChangeArrowheads="1"/>
          </p:cNvSpPr>
          <p:nvPr/>
        </p:nvSpPr>
        <p:spPr bwMode="auto">
          <a:xfrm>
            <a:off x="3919538" y="3992563"/>
            <a:ext cx="344487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ru-RU" sz="1000">
                <a:cs typeface="Times New Roman" pitchFamily="18" charset="0"/>
              </a:rPr>
              <a:t>    </a:t>
            </a:r>
            <a:r>
              <a:rPr lang="ru-RU" sz="600"/>
              <a:t> </a:t>
            </a:r>
            <a:endParaRPr lang="ru-RU"/>
          </a:p>
        </p:txBody>
      </p:sp>
      <p:graphicFrame>
        <p:nvGraphicFramePr>
          <p:cNvPr id="17436" name="Object 35"/>
          <p:cNvGraphicFramePr>
            <a:graphicFrameLocks noChangeAspect="1"/>
          </p:cNvGraphicFramePr>
          <p:nvPr/>
        </p:nvGraphicFramePr>
        <p:xfrm>
          <a:off x="1116013" y="4941888"/>
          <a:ext cx="1511300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18" name="Microsoft Equation 3.0" r:id="rId21" imgW="825840" imgH="177840" progId="Equation.3">
                  <p:embed/>
                </p:oleObj>
              </mc:Choice>
              <mc:Fallback>
                <p:oleObj name="Microsoft Equation 3.0" r:id="rId21" imgW="825840" imgH="177840" progId="Equation.3">
                  <p:embed/>
                  <p:pic>
                    <p:nvPicPr>
                      <p:cNvPr id="0" name="Picture 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6013" y="4941888"/>
                        <a:ext cx="1511300" cy="377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37" name="Object 34"/>
          <p:cNvGraphicFramePr>
            <a:graphicFrameLocks noChangeAspect="1"/>
          </p:cNvGraphicFramePr>
          <p:nvPr/>
        </p:nvGraphicFramePr>
        <p:xfrm>
          <a:off x="2627313" y="4868863"/>
          <a:ext cx="2665412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19" name="Microsoft Equation 3.0" r:id="rId23" imgW="1740240" imgH="254160" progId="Equation.3">
                  <p:embed/>
                </p:oleObj>
              </mc:Choice>
              <mc:Fallback>
                <p:oleObj name="Microsoft Equation 3.0" r:id="rId23" imgW="1740240" imgH="254160" progId="Equation.3">
                  <p:embed/>
                  <p:pic>
                    <p:nvPicPr>
                      <p:cNvPr id="0" name="Picture 7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7313" y="4868863"/>
                        <a:ext cx="2665412" cy="438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38" name="Object 33"/>
          <p:cNvGraphicFramePr>
            <a:graphicFrameLocks noChangeAspect="1"/>
          </p:cNvGraphicFramePr>
          <p:nvPr/>
        </p:nvGraphicFramePr>
        <p:xfrm>
          <a:off x="5219700" y="4868863"/>
          <a:ext cx="2305050" cy="454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20" name="Microsoft Equation 3.0" r:id="rId25" imgW="1448280" imgH="254160" progId="Equation.3">
                  <p:embed/>
                </p:oleObj>
              </mc:Choice>
              <mc:Fallback>
                <p:oleObj name="Microsoft Equation 3.0" r:id="rId25" imgW="1448280" imgH="254160" progId="Equation.3">
                  <p:embed/>
                  <p:pic>
                    <p:nvPicPr>
                      <p:cNvPr id="0" name="Picture 7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19700" y="4868863"/>
                        <a:ext cx="2305050" cy="454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39" name="Rectangle 36"/>
          <p:cNvSpPr>
            <a:spLocks noChangeArrowheads="1"/>
          </p:cNvSpPr>
          <p:nvPr/>
        </p:nvSpPr>
        <p:spPr bwMode="auto">
          <a:xfrm>
            <a:off x="755650" y="4868863"/>
            <a:ext cx="441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ru-RU" sz="2400">
                <a:cs typeface="Times New Roman" pitchFamily="18" charset="0"/>
              </a:rPr>
              <a:t>б)</a:t>
            </a:r>
            <a:endParaRPr lang="ru-RU" sz="2400"/>
          </a:p>
        </p:txBody>
      </p:sp>
      <p:sp>
        <p:nvSpPr>
          <p:cNvPr id="17440" name="Rectangle 37"/>
          <p:cNvSpPr>
            <a:spLocks noChangeArrowheads="1"/>
          </p:cNvSpPr>
          <p:nvPr/>
        </p:nvSpPr>
        <p:spPr bwMode="auto">
          <a:xfrm>
            <a:off x="3905250" y="3046413"/>
            <a:ext cx="42862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ru-RU" sz="1000">
                <a:cs typeface="Times New Roman" pitchFamily="18" charset="0"/>
              </a:rPr>
              <a:t>       </a:t>
            </a:r>
            <a:endParaRPr lang="ru-RU"/>
          </a:p>
        </p:txBody>
      </p:sp>
      <p:sp>
        <p:nvSpPr>
          <p:cNvPr id="17441" name="Rectangle 38"/>
          <p:cNvSpPr>
            <a:spLocks noChangeArrowheads="1"/>
          </p:cNvSpPr>
          <p:nvPr/>
        </p:nvSpPr>
        <p:spPr bwMode="auto">
          <a:xfrm>
            <a:off x="3905250" y="3509963"/>
            <a:ext cx="3238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ru-RU" sz="1000">
                <a:cs typeface="Times New Roman" pitchFamily="18" charset="0"/>
              </a:rPr>
              <a:t>    </a:t>
            </a:r>
            <a:endParaRPr lang="ru-RU"/>
          </a:p>
        </p:txBody>
      </p:sp>
      <p:sp>
        <p:nvSpPr>
          <p:cNvPr id="17442" name="Rectangle 39"/>
          <p:cNvSpPr>
            <a:spLocks noChangeArrowheads="1"/>
          </p:cNvSpPr>
          <p:nvPr/>
        </p:nvSpPr>
        <p:spPr bwMode="auto">
          <a:xfrm>
            <a:off x="3905250" y="3973513"/>
            <a:ext cx="27463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ru-RU" sz="1000">
                <a:cs typeface="Times New Roman" pitchFamily="18" charset="0"/>
              </a:rPr>
              <a:t>  </a:t>
            </a:r>
            <a:r>
              <a:rPr lang="ru-RU" sz="600"/>
              <a:t> </a:t>
            </a:r>
            <a:endParaRPr lang="ru-RU"/>
          </a:p>
        </p:txBody>
      </p:sp>
      <p:graphicFrame>
        <p:nvGraphicFramePr>
          <p:cNvPr id="17443" name="Object 42"/>
          <p:cNvGraphicFramePr>
            <a:graphicFrameLocks noChangeAspect="1"/>
          </p:cNvGraphicFramePr>
          <p:nvPr/>
        </p:nvGraphicFramePr>
        <p:xfrm>
          <a:off x="1116013" y="5373688"/>
          <a:ext cx="1511300" cy="447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21" name="Microsoft Equation 3.0" r:id="rId27" imgW="774720" imgH="203400" progId="Equation.3">
                  <p:embed/>
                </p:oleObj>
              </mc:Choice>
              <mc:Fallback>
                <p:oleObj name="Microsoft Equation 3.0" r:id="rId27" imgW="774720" imgH="203400" progId="Equation.3">
                  <p:embed/>
                  <p:pic>
                    <p:nvPicPr>
                      <p:cNvPr id="0" name="Picture 7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6013" y="5373688"/>
                        <a:ext cx="1511300" cy="447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44" name="Object 41"/>
          <p:cNvGraphicFramePr>
            <a:graphicFrameLocks noChangeAspect="1"/>
          </p:cNvGraphicFramePr>
          <p:nvPr/>
        </p:nvGraphicFramePr>
        <p:xfrm>
          <a:off x="2627313" y="5157788"/>
          <a:ext cx="3960812" cy="862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22" name="Microsoft Equation 3.0" r:id="rId29" imgW="2769120" imgH="571680" progId="Equation.3">
                  <p:embed/>
                </p:oleObj>
              </mc:Choice>
              <mc:Fallback>
                <p:oleObj name="Microsoft Equation 3.0" r:id="rId29" imgW="2769120" imgH="571680" progId="Equation.3">
                  <p:embed/>
                  <p:pic>
                    <p:nvPicPr>
                      <p:cNvPr id="0" name="Picture 7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7313" y="5157788"/>
                        <a:ext cx="3960812" cy="8620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45" name="Object 40"/>
          <p:cNvGraphicFramePr>
            <a:graphicFrameLocks noChangeAspect="1"/>
          </p:cNvGraphicFramePr>
          <p:nvPr/>
        </p:nvGraphicFramePr>
        <p:xfrm>
          <a:off x="6516688" y="5300663"/>
          <a:ext cx="1727200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23" name="Microsoft Equation 3.0" r:id="rId31" imgW="1041480" imgH="254160" progId="Equation.3">
                  <p:embed/>
                </p:oleObj>
              </mc:Choice>
              <mc:Fallback>
                <p:oleObj name="Microsoft Equation 3.0" r:id="rId31" imgW="1041480" imgH="254160" progId="Equation.3">
                  <p:embed/>
                  <p:pic>
                    <p:nvPicPr>
                      <p:cNvPr id="0" name="Picture 7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16688" y="5300663"/>
                        <a:ext cx="1727200" cy="466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46" name="Rectangle 43"/>
          <p:cNvSpPr>
            <a:spLocks noChangeArrowheads="1"/>
          </p:cNvSpPr>
          <p:nvPr/>
        </p:nvSpPr>
        <p:spPr bwMode="auto">
          <a:xfrm>
            <a:off x="755650" y="5300663"/>
            <a:ext cx="4651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just"/>
            <a:r>
              <a:rPr lang="ru-RU" sz="2400">
                <a:cs typeface="Times New Roman" pitchFamily="18" charset="0"/>
              </a:rPr>
              <a:t>в)</a:t>
            </a:r>
            <a:r>
              <a:rPr lang="ru-RU" sz="1000">
                <a:cs typeface="Times New Roman" pitchFamily="18" charset="0"/>
              </a:rPr>
              <a:t> </a:t>
            </a:r>
            <a:endParaRPr lang="ru-RU"/>
          </a:p>
        </p:txBody>
      </p:sp>
      <p:sp>
        <p:nvSpPr>
          <p:cNvPr id="17447" name="Rectangle 44"/>
          <p:cNvSpPr>
            <a:spLocks noChangeArrowheads="1"/>
          </p:cNvSpPr>
          <p:nvPr/>
        </p:nvSpPr>
        <p:spPr bwMode="auto">
          <a:xfrm>
            <a:off x="90488" y="3181350"/>
            <a:ext cx="3238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just"/>
            <a:r>
              <a:rPr lang="ru-RU" sz="1000">
                <a:cs typeface="Times New Roman" pitchFamily="18" charset="0"/>
              </a:rPr>
              <a:t>    </a:t>
            </a:r>
            <a:endParaRPr lang="ru-RU"/>
          </a:p>
        </p:txBody>
      </p:sp>
      <p:sp>
        <p:nvSpPr>
          <p:cNvPr id="17448" name="Rectangle 45"/>
          <p:cNvSpPr>
            <a:spLocks noChangeArrowheads="1"/>
          </p:cNvSpPr>
          <p:nvPr/>
        </p:nvSpPr>
        <p:spPr bwMode="auto">
          <a:xfrm>
            <a:off x="90488" y="38830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7449" name="Object 48"/>
          <p:cNvGraphicFramePr>
            <a:graphicFrameLocks noChangeAspect="1"/>
          </p:cNvGraphicFramePr>
          <p:nvPr/>
        </p:nvGraphicFramePr>
        <p:xfrm>
          <a:off x="1116013" y="5876925"/>
          <a:ext cx="1511300" cy="398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24" name="Microsoft Equation 3.0" r:id="rId33" imgW="876600" imgH="203400" progId="Equation.3">
                  <p:embed/>
                </p:oleObj>
              </mc:Choice>
              <mc:Fallback>
                <p:oleObj name="Microsoft Equation 3.0" r:id="rId33" imgW="876600" imgH="203400" progId="Equation.3">
                  <p:embed/>
                  <p:pic>
                    <p:nvPicPr>
                      <p:cNvPr id="0" name="Picture 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6013" y="5876925"/>
                        <a:ext cx="1511300" cy="3984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50" name="Object 47"/>
          <p:cNvGraphicFramePr>
            <a:graphicFrameLocks noChangeAspect="1"/>
          </p:cNvGraphicFramePr>
          <p:nvPr/>
        </p:nvGraphicFramePr>
        <p:xfrm>
          <a:off x="2555875" y="5805488"/>
          <a:ext cx="3887788" cy="54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25" name="Microsoft Equation 3.0" r:id="rId35" imgW="2413440" imgH="304920" progId="Equation.3">
                  <p:embed/>
                </p:oleObj>
              </mc:Choice>
              <mc:Fallback>
                <p:oleObj name="Microsoft Equation 3.0" r:id="rId35" imgW="2413440" imgH="304920" progId="Equation.3">
                  <p:embed/>
                  <p:pic>
                    <p:nvPicPr>
                      <p:cNvPr id="0" name="Picture 8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875" y="5805488"/>
                        <a:ext cx="3887788" cy="542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51" name="Object 46"/>
          <p:cNvGraphicFramePr>
            <a:graphicFrameLocks noChangeAspect="1"/>
          </p:cNvGraphicFramePr>
          <p:nvPr/>
        </p:nvGraphicFramePr>
        <p:xfrm>
          <a:off x="6516688" y="5805488"/>
          <a:ext cx="1800225" cy="455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26" name="Microsoft Equation 3.0" r:id="rId37" imgW="1117800" imgH="254160" progId="Equation.3">
                  <p:embed/>
                </p:oleObj>
              </mc:Choice>
              <mc:Fallback>
                <p:oleObj name="Microsoft Equation 3.0" r:id="rId37" imgW="1117800" imgH="254160" progId="Equation.3">
                  <p:embed/>
                  <p:pic>
                    <p:nvPicPr>
                      <p:cNvPr id="0" name="Picture 8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16688" y="5805488"/>
                        <a:ext cx="1800225" cy="4556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52" name="Rectangle 49"/>
          <p:cNvSpPr>
            <a:spLocks noChangeArrowheads="1"/>
          </p:cNvSpPr>
          <p:nvPr/>
        </p:nvSpPr>
        <p:spPr bwMode="auto">
          <a:xfrm>
            <a:off x="755650" y="5949950"/>
            <a:ext cx="4460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just"/>
            <a:r>
              <a:rPr lang="ru-RU" sz="2400">
                <a:cs typeface="Times New Roman" pitchFamily="18" charset="0"/>
              </a:rPr>
              <a:t>г)</a:t>
            </a:r>
            <a:r>
              <a:rPr lang="ru-RU" sz="1000">
                <a:cs typeface="Times New Roman" pitchFamily="18" charset="0"/>
              </a:rPr>
              <a:t> </a:t>
            </a:r>
            <a:endParaRPr lang="ru-RU"/>
          </a:p>
        </p:txBody>
      </p:sp>
      <p:sp>
        <p:nvSpPr>
          <p:cNvPr id="17453" name="Rectangle 50"/>
          <p:cNvSpPr>
            <a:spLocks noChangeArrowheads="1"/>
          </p:cNvSpPr>
          <p:nvPr/>
        </p:nvSpPr>
        <p:spPr bwMode="auto">
          <a:xfrm>
            <a:off x="3833813" y="3159125"/>
            <a:ext cx="254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just"/>
            <a:r>
              <a:rPr lang="ru-RU" sz="1000">
                <a:cs typeface="Times New Roman" pitchFamily="18" charset="0"/>
              </a:rPr>
              <a:t>  </a:t>
            </a:r>
            <a:endParaRPr lang="ru-RU"/>
          </a:p>
        </p:txBody>
      </p:sp>
      <p:sp>
        <p:nvSpPr>
          <p:cNvPr id="17454" name="Rectangle 51"/>
          <p:cNvSpPr>
            <a:spLocks noChangeArrowheads="1"/>
          </p:cNvSpPr>
          <p:nvPr/>
        </p:nvSpPr>
        <p:spPr bwMode="auto">
          <a:xfrm>
            <a:off x="3833813" y="3660775"/>
            <a:ext cx="254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just"/>
            <a:r>
              <a:rPr lang="ru-RU" sz="1000">
                <a:cs typeface="Times New Roman" pitchFamily="18" charset="0"/>
              </a:rPr>
              <a:t>  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idx="1"/>
          </p:nvPr>
        </p:nvSpPr>
        <p:spPr>
          <a:xfrm>
            <a:off x="466725" y="201613"/>
            <a:ext cx="8229600" cy="5184775"/>
          </a:xfrm>
        </p:spPr>
        <p:txBody>
          <a:bodyPr/>
          <a:lstStyle/>
          <a:p>
            <a:pPr eaLnBrk="1" hangingPunct="1"/>
            <a:r>
              <a:rPr lang="ru-RU" sz="2400" b="1" smtClean="0">
                <a:solidFill>
                  <a:srgbClr val="002060"/>
                </a:solidFill>
                <a:latin typeface="Times New Roman" pitchFamily="18" charset="0"/>
              </a:rPr>
              <a:t>5)   </a:t>
            </a:r>
            <a:r>
              <a:rPr lang="ru-RU" sz="2400" b="1" i="1" u="sng" smtClean="0">
                <a:solidFill>
                  <a:srgbClr val="002060"/>
                </a:solidFill>
                <a:latin typeface="Times New Roman" pitchFamily="18" charset="0"/>
              </a:rPr>
              <a:t>Обратные тригонометрические функции</a:t>
            </a:r>
            <a:r>
              <a:rPr lang="ru-RU" sz="2400" b="1" smtClean="0">
                <a:solidFill>
                  <a:srgbClr val="002060"/>
                </a:solidFill>
                <a:latin typeface="Times New Roman" pitchFamily="18" charset="0"/>
              </a:rPr>
              <a:t>:</a:t>
            </a:r>
          </a:p>
        </p:txBody>
      </p:sp>
      <p:graphicFrame>
        <p:nvGraphicFramePr>
          <p:cNvPr id="18435" name="Object 6"/>
          <p:cNvGraphicFramePr>
            <a:graphicFrameLocks noChangeAspect="1"/>
          </p:cNvGraphicFramePr>
          <p:nvPr/>
        </p:nvGraphicFramePr>
        <p:xfrm>
          <a:off x="1331913" y="2636838"/>
          <a:ext cx="1800225" cy="446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94" name="Microsoft Equation 3.0" r:id="rId3" imgW="1041480" imgH="228600" progId="Equation.3">
                  <p:embed/>
                </p:oleObj>
              </mc:Choice>
              <mc:Fallback>
                <p:oleObj name="Microsoft Equation 3.0" r:id="rId3" imgW="1041480" imgH="228600" progId="Equation.3">
                  <p:embed/>
                  <p:pic>
                    <p:nvPicPr>
                      <p:cNvPr id="0" name="Picture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913" y="2636838"/>
                        <a:ext cx="1800225" cy="4460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6" name="Object 5"/>
          <p:cNvGraphicFramePr>
            <a:graphicFrameLocks noChangeAspect="1"/>
          </p:cNvGraphicFramePr>
          <p:nvPr/>
        </p:nvGraphicFramePr>
        <p:xfrm>
          <a:off x="3203575" y="2636838"/>
          <a:ext cx="2305050" cy="423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95" name="Microsoft Equation 3.0" r:id="rId5" imgW="1549800" imgH="254160" progId="Equation.3">
                  <p:embed/>
                </p:oleObj>
              </mc:Choice>
              <mc:Fallback>
                <p:oleObj name="Microsoft Equation 3.0" r:id="rId5" imgW="1549800" imgH="254160" progId="Equation.3">
                  <p:embed/>
                  <p:pic>
                    <p:nvPicPr>
                      <p:cNvPr id="0" name="Picture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3575" y="2636838"/>
                        <a:ext cx="2305050" cy="4238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7" name="Object 4"/>
          <p:cNvGraphicFramePr>
            <a:graphicFrameLocks noChangeAspect="1"/>
          </p:cNvGraphicFramePr>
          <p:nvPr/>
        </p:nvGraphicFramePr>
        <p:xfrm>
          <a:off x="5651500" y="2492375"/>
          <a:ext cx="2663825" cy="708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96" name="Microsoft Equation 3.0" r:id="rId7" imgW="1676880" imgH="419040" progId="Equation.3">
                  <p:embed/>
                </p:oleObj>
              </mc:Choice>
              <mc:Fallback>
                <p:oleObj name="Microsoft Equation 3.0" r:id="rId7" imgW="1676880" imgH="419040" progId="Equation.3">
                  <p:embed/>
                  <p:pic>
                    <p:nvPicPr>
                      <p:cNvPr id="0" name="Picture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1500" y="2492375"/>
                        <a:ext cx="2663825" cy="708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38" name="Rectangle 7"/>
          <p:cNvSpPr>
            <a:spLocks noChangeArrowheads="1"/>
          </p:cNvSpPr>
          <p:nvPr/>
        </p:nvSpPr>
        <p:spPr bwMode="auto">
          <a:xfrm>
            <a:off x="755650" y="2565400"/>
            <a:ext cx="4492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just"/>
            <a:r>
              <a:rPr lang="ru-RU" sz="2400">
                <a:cs typeface="Times New Roman" pitchFamily="18" charset="0"/>
              </a:rPr>
              <a:t>а)</a:t>
            </a:r>
            <a:r>
              <a:rPr lang="ru-RU" sz="800">
                <a:cs typeface="Times New Roman" pitchFamily="18" charset="0"/>
              </a:rPr>
              <a:t> </a:t>
            </a:r>
            <a:endParaRPr lang="ru-RU"/>
          </a:p>
        </p:txBody>
      </p:sp>
      <p:sp>
        <p:nvSpPr>
          <p:cNvPr id="18439" name="Rectangle 8"/>
          <p:cNvSpPr>
            <a:spLocks noChangeArrowheads="1"/>
          </p:cNvSpPr>
          <p:nvPr/>
        </p:nvSpPr>
        <p:spPr bwMode="auto">
          <a:xfrm>
            <a:off x="90488" y="3155950"/>
            <a:ext cx="29845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just"/>
            <a:r>
              <a:rPr lang="ru-RU" sz="800">
                <a:cs typeface="Times New Roman" pitchFamily="18" charset="0"/>
              </a:rPr>
              <a:t>    </a:t>
            </a:r>
            <a:endParaRPr lang="ru-RU"/>
          </a:p>
        </p:txBody>
      </p:sp>
      <p:sp>
        <p:nvSpPr>
          <p:cNvPr id="18440" name="Rectangle 9"/>
          <p:cNvSpPr>
            <a:spLocks noChangeArrowheads="1"/>
          </p:cNvSpPr>
          <p:nvPr/>
        </p:nvSpPr>
        <p:spPr bwMode="auto">
          <a:xfrm>
            <a:off x="90488" y="3589338"/>
            <a:ext cx="384175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just"/>
            <a:r>
              <a:rPr lang="ru-RU" sz="800">
                <a:cs typeface="Times New Roman" pitchFamily="18" charset="0"/>
              </a:rPr>
              <a:t>,      </a:t>
            </a:r>
            <a:endParaRPr lang="ru-RU"/>
          </a:p>
        </p:txBody>
      </p:sp>
      <p:sp>
        <p:nvSpPr>
          <p:cNvPr id="18441" name="Rectangle 10"/>
          <p:cNvSpPr>
            <a:spLocks noChangeArrowheads="1"/>
          </p:cNvSpPr>
          <p:nvPr/>
        </p:nvSpPr>
        <p:spPr bwMode="auto">
          <a:xfrm>
            <a:off x="90488" y="41465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8442" name="Object 13"/>
          <p:cNvGraphicFramePr>
            <a:graphicFrameLocks noChangeAspect="1"/>
          </p:cNvGraphicFramePr>
          <p:nvPr/>
        </p:nvGraphicFramePr>
        <p:xfrm>
          <a:off x="1331913" y="3284538"/>
          <a:ext cx="1774825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97" name="Microsoft Equation 3.0" r:id="rId9" imgW="1079640" imgH="177840" progId="Equation.3">
                  <p:embed/>
                </p:oleObj>
              </mc:Choice>
              <mc:Fallback>
                <p:oleObj name="Microsoft Equation 3.0" r:id="rId9" imgW="1079640" imgH="177840" progId="Equation.3">
                  <p:embed/>
                  <p:pic>
                    <p:nvPicPr>
                      <p:cNvPr id="0" name="Picture 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913" y="3284538"/>
                        <a:ext cx="1774825" cy="342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43" name="Object 12"/>
          <p:cNvGraphicFramePr>
            <a:graphicFrameLocks noChangeAspect="1"/>
          </p:cNvGraphicFramePr>
          <p:nvPr/>
        </p:nvGraphicFramePr>
        <p:xfrm>
          <a:off x="3203575" y="3213100"/>
          <a:ext cx="2303463" cy="414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98" name="Microsoft Equation 3.0" r:id="rId11" imgW="1587960" imgH="254160" progId="Equation.3">
                  <p:embed/>
                </p:oleObj>
              </mc:Choice>
              <mc:Fallback>
                <p:oleObj name="Microsoft Equation 3.0" r:id="rId11" imgW="1587960" imgH="254160" progId="Equation.3">
                  <p:embed/>
                  <p:pic>
                    <p:nvPicPr>
                      <p:cNvPr id="0" name="Picture 4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3575" y="3213100"/>
                        <a:ext cx="2303463" cy="4143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44" name="Object 11"/>
          <p:cNvGraphicFramePr>
            <a:graphicFrameLocks noChangeAspect="1"/>
          </p:cNvGraphicFramePr>
          <p:nvPr/>
        </p:nvGraphicFramePr>
        <p:xfrm>
          <a:off x="5651500" y="3200400"/>
          <a:ext cx="2592388" cy="450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99" name="Microsoft Equation 3.0" r:id="rId13" imgW="1638720" imgH="254160" progId="">
                  <p:embed/>
                </p:oleObj>
              </mc:Choice>
              <mc:Fallback>
                <p:oleObj name="Microsoft Equation 3.0" r:id="rId13" imgW="1638720" imgH="254160" progId="">
                  <p:embed/>
                  <p:pic>
                    <p:nvPicPr>
                      <p:cNvPr id="0" name="Picture 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1500" y="3200400"/>
                        <a:ext cx="2592388" cy="450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45" name="Rectangle 14"/>
          <p:cNvSpPr>
            <a:spLocks noChangeArrowheads="1"/>
          </p:cNvSpPr>
          <p:nvPr/>
        </p:nvSpPr>
        <p:spPr bwMode="auto">
          <a:xfrm>
            <a:off x="755650" y="3141663"/>
            <a:ext cx="441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just"/>
            <a:r>
              <a:rPr lang="ru-RU" sz="2400">
                <a:cs typeface="Times New Roman" pitchFamily="18" charset="0"/>
              </a:rPr>
              <a:t>б)</a:t>
            </a:r>
            <a:endParaRPr lang="ru-RU" sz="2400"/>
          </a:p>
        </p:txBody>
      </p:sp>
      <p:sp>
        <p:nvSpPr>
          <p:cNvPr id="18446" name="Rectangle 15"/>
          <p:cNvSpPr>
            <a:spLocks noChangeArrowheads="1"/>
          </p:cNvSpPr>
          <p:nvPr/>
        </p:nvSpPr>
        <p:spPr bwMode="auto">
          <a:xfrm>
            <a:off x="90488" y="3198813"/>
            <a:ext cx="29845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just"/>
            <a:r>
              <a:rPr lang="ru-RU" sz="800">
                <a:cs typeface="Times New Roman" pitchFamily="18" charset="0"/>
              </a:rPr>
              <a:t>    </a:t>
            </a:r>
            <a:endParaRPr lang="ru-RU"/>
          </a:p>
        </p:txBody>
      </p:sp>
      <p:sp>
        <p:nvSpPr>
          <p:cNvPr id="18447" name="Rectangle 17"/>
          <p:cNvSpPr>
            <a:spLocks noChangeArrowheads="1"/>
          </p:cNvSpPr>
          <p:nvPr/>
        </p:nvSpPr>
        <p:spPr bwMode="auto">
          <a:xfrm>
            <a:off x="90488" y="40655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8448" name="Object 19"/>
          <p:cNvGraphicFramePr>
            <a:graphicFrameLocks noChangeAspect="1"/>
          </p:cNvGraphicFramePr>
          <p:nvPr/>
        </p:nvGraphicFramePr>
        <p:xfrm>
          <a:off x="1331913" y="3860800"/>
          <a:ext cx="1728787" cy="390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00" name="Microsoft Equation 3.0" r:id="rId15" imgW="1028880" imgH="203400" progId="Equation.3">
                  <p:embed/>
                </p:oleObj>
              </mc:Choice>
              <mc:Fallback>
                <p:oleObj name="Microsoft Equation 3.0" r:id="rId15" imgW="1028880" imgH="203400" progId="Equation.3">
                  <p:embed/>
                  <p:pic>
                    <p:nvPicPr>
                      <p:cNvPr id="0" name="Picture 4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913" y="3860800"/>
                        <a:ext cx="1728787" cy="390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49" name="Object 18"/>
          <p:cNvGraphicFramePr>
            <a:graphicFrameLocks noChangeAspect="1"/>
          </p:cNvGraphicFramePr>
          <p:nvPr/>
        </p:nvGraphicFramePr>
        <p:xfrm>
          <a:off x="3059113" y="3789363"/>
          <a:ext cx="2881312" cy="450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01" name="Microsoft Equation 3.0" r:id="rId17" imgW="1829160" imgH="254160" progId="Equation.3">
                  <p:embed/>
                </p:oleObj>
              </mc:Choice>
              <mc:Fallback>
                <p:oleObj name="Microsoft Equation 3.0" r:id="rId17" imgW="1829160" imgH="254160" progId="Equation.3">
                  <p:embed/>
                  <p:pic>
                    <p:nvPicPr>
                      <p:cNvPr id="0" name="Picture 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113" y="3789363"/>
                        <a:ext cx="2881312" cy="450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50" name="Rectangle 20"/>
          <p:cNvSpPr>
            <a:spLocks noChangeArrowheads="1"/>
          </p:cNvSpPr>
          <p:nvPr/>
        </p:nvSpPr>
        <p:spPr bwMode="auto">
          <a:xfrm>
            <a:off x="755650" y="3789363"/>
            <a:ext cx="4302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ru-RU" sz="2400">
                <a:cs typeface="Times New Roman" pitchFamily="18" charset="0"/>
              </a:rPr>
              <a:t>в)</a:t>
            </a:r>
            <a:endParaRPr lang="ru-RU" sz="2400"/>
          </a:p>
        </p:txBody>
      </p:sp>
      <p:sp>
        <p:nvSpPr>
          <p:cNvPr id="18451" name="Rectangle 21"/>
          <p:cNvSpPr>
            <a:spLocks noChangeArrowheads="1"/>
          </p:cNvSpPr>
          <p:nvPr/>
        </p:nvSpPr>
        <p:spPr bwMode="auto">
          <a:xfrm>
            <a:off x="3871913" y="3287713"/>
            <a:ext cx="3238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ru-RU" sz="1000">
                <a:cs typeface="Times New Roman" pitchFamily="18" charset="0"/>
              </a:rPr>
              <a:t>    </a:t>
            </a:r>
            <a:endParaRPr lang="ru-RU"/>
          </a:p>
        </p:txBody>
      </p:sp>
      <p:sp>
        <p:nvSpPr>
          <p:cNvPr id="18452" name="Rectangle 22"/>
          <p:cNvSpPr>
            <a:spLocks noChangeArrowheads="1"/>
          </p:cNvSpPr>
          <p:nvPr/>
        </p:nvSpPr>
        <p:spPr bwMode="auto">
          <a:xfrm>
            <a:off x="3871913" y="3751263"/>
            <a:ext cx="254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ru-RU" sz="1000">
                <a:cs typeface="Times New Roman" pitchFamily="18" charset="0"/>
              </a:rPr>
              <a:t>, </a:t>
            </a:r>
            <a:endParaRPr lang="ru-RU"/>
          </a:p>
        </p:txBody>
      </p:sp>
      <p:sp>
        <p:nvSpPr>
          <p:cNvPr id="18453" name="Rectangle 24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8454" name="Object 23"/>
          <p:cNvGraphicFramePr>
            <a:graphicFrameLocks noChangeAspect="1"/>
          </p:cNvGraphicFramePr>
          <p:nvPr/>
        </p:nvGraphicFramePr>
        <p:xfrm>
          <a:off x="5940425" y="3573463"/>
          <a:ext cx="2808288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02" name="Microsoft Equation 3.0" r:id="rId19" imgW="1879920" imgH="533520" progId="Equation.3">
                  <p:embed/>
                </p:oleObj>
              </mc:Choice>
              <mc:Fallback>
                <p:oleObj name="Microsoft Equation 3.0" r:id="rId19" imgW="1879920" imgH="533520" progId="Equation.3">
                  <p:embed/>
                  <p:pic>
                    <p:nvPicPr>
                      <p:cNvPr id="0" name="Picture 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0425" y="3573463"/>
                        <a:ext cx="2808288" cy="838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55" name="Object 26"/>
          <p:cNvGraphicFramePr>
            <a:graphicFrameLocks noChangeAspect="1"/>
          </p:cNvGraphicFramePr>
          <p:nvPr/>
        </p:nvGraphicFramePr>
        <p:xfrm>
          <a:off x="2771775" y="4581525"/>
          <a:ext cx="3311525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03" name="Microsoft Equation 3.0" r:id="rId21" imgW="1981800" imgH="254160" progId="Equation.3">
                  <p:embed/>
                </p:oleObj>
              </mc:Choice>
              <mc:Fallback>
                <p:oleObj name="Microsoft Equation 3.0" r:id="rId21" imgW="1981800" imgH="254160" progId="Equation.3">
                  <p:embed/>
                  <p:pic>
                    <p:nvPicPr>
                      <p:cNvPr id="0" name="Picture 4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1775" y="4581525"/>
                        <a:ext cx="3311525" cy="479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56" name="Object 25"/>
          <p:cNvGraphicFramePr>
            <a:graphicFrameLocks noChangeAspect="1"/>
          </p:cNvGraphicFramePr>
          <p:nvPr/>
        </p:nvGraphicFramePr>
        <p:xfrm>
          <a:off x="6084888" y="4581525"/>
          <a:ext cx="2735262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04" name="Microsoft Equation 3.0" r:id="rId23" imgW="1638720" imgH="254160" progId="Equation.3">
                  <p:embed/>
                </p:oleObj>
              </mc:Choice>
              <mc:Fallback>
                <p:oleObj name="Microsoft Equation 3.0" r:id="rId23" imgW="1638720" imgH="254160" progId="Equation.3">
                  <p:embed/>
                  <p:pic>
                    <p:nvPicPr>
                      <p:cNvPr id="0" name="Picture 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84888" y="4581525"/>
                        <a:ext cx="2735262" cy="476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57" name="Rectangle 27"/>
          <p:cNvSpPr>
            <a:spLocks noChangeArrowheads="1"/>
          </p:cNvSpPr>
          <p:nvPr/>
        </p:nvSpPr>
        <p:spPr bwMode="auto">
          <a:xfrm>
            <a:off x="755650" y="4581525"/>
            <a:ext cx="4111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just"/>
            <a:r>
              <a:rPr lang="ru-RU" sz="2400">
                <a:cs typeface="Times New Roman" pitchFamily="18" charset="0"/>
              </a:rPr>
              <a:t>г)</a:t>
            </a:r>
            <a:endParaRPr lang="ru-RU"/>
          </a:p>
        </p:txBody>
      </p:sp>
      <p:sp>
        <p:nvSpPr>
          <p:cNvPr id="18458" name="Rectangle 28"/>
          <p:cNvSpPr>
            <a:spLocks noChangeArrowheads="1"/>
          </p:cNvSpPr>
          <p:nvPr/>
        </p:nvSpPr>
        <p:spPr bwMode="auto">
          <a:xfrm>
            <a:off x="3814763" y="3216275"/>
            <a:ext cx="12049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ru-RU" sz="1200">
                <a:cs typeface="Times New Roman" pitchFamily="18" charset="0"/>
              </a:rPr>
              <a:t>   </a:t>
            </a:r>
            <a:endParaRPr lang="ru-RU" sz="600"/>
          </a:p>
          <a:p>
            <a:pPr eaLnBrk="0" hangingPunct="0"/>
            <a:r>
              <a:rPr lang="ru-RU" sz="1000">
                <a:cs typeface="Times New Roman" pitchFamily="18" charset="0"/>
              </a:rPr>
              <a:t> </a:t>
            </a:r>
            <a:r>
              <a:rPr lang="ru-RU" sz="1200" i="1">
                <a:cs typeface="Times New Roman" pitchFamily="18" charset="0"/>
              </a:rPr>
              <a:t>                       </a:t>
            </a:r>
            <a:endParaRPr lang="ru-RU"/>
          </a:p>
        </p:txBody>
      </p:sp>
      <p:sp>
        <p:nvSpPr>
          <p:cNvPr id="18459" name="Rectangle 29"/>
          <p:cNvSpPr>
            <a:spLocks noChangeArrowheads="1"/>
          </p:cNvSpPr>
          <p:nvPr/>
        </p:nvSpPr>
        <p:spPr bwMode="auto">
          <a:xfrm>
            <a:off x="3995738" y="3892550"/>
            <a:ext cx="6032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ru-RU" sz="1000">
                <a:cs typeface="Times New Roman" pitchFamily="18" charset="0"/>
              </a:rPr>
              <a:t>            </a:t>
            </a:r>
            <a:endParaRPr lang="ru-RU"/>
          </a:p>
        </p:txBody>
      </p:sp>
      <p:sp>
        <p:nvSpPr>
          <p:cNvPr id="18460" name="Rectangle 30"/>
          <p:cNvSpPr>
            <a:spLocks noChangeArrowheads="1"/>
          </p:cNvSpPr>
          <p:nvPr/>
        </p:nvSpPr>
        <p:spPr bwMode="auto">
          <a:xfrm>
            <a:off x="1187450" y="4581525"/>
            <a:ext cx="16652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400" i="1">
                <a:solidFill>
                  <a:srgbClr val="009900"/>
                </a:solidFill>
              </a:rPr>
              <a:t>y</a:t>
            </a:r>
            <a:r>
              <a:rPr lang="ru-RU" sz="2400" i="1">
                <a:solidFill>
                  <a:srgbClr val="009900"/>
                </a:solidFill>
              </a:rPr>
              <a:t>=</a:t>
            </a:r>
            <a:r>
              <a:rPr lang="en-US" sz="2400" i="1">
                <a:solidFill>
                  <a:srgbClr val="009900"/>
                </a:solidFill>
              </a:rPr>
              <a:t>arcctg x</a:t>
            </a:r>
            <a:r>
              <a:rPr lang="ru-RU" sz="2400" i="1">
                <a:solidFill>
                  <a:srgbClr val="009900"/>
                </a:solidFill>
              </a:rPr>
              <a:t>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</a:rPr>
              <a:t>Графики основных элементарных функций</a:t>
            </a: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</a:rPr>
              <a:t>: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19459" name="Freeform 4"/>
          <p:cNvSpPr>
            <a:spLocks/>
          </p:cNvSpPr>
          <p:nvPr/>
        </p:nvSpPr>
        <p:spPr bwMode="auto">
          <a:xfrm>
            <a:off x="1331913" y="2708275"/>
            <a:ext cx="73025" cy="1544638"/>
          </a:xfrm>
          <a:custGeom>
            <a:avLst/>
            <a:gdLst>
              <a:gd name="T0" fmla="*/ 0 w 1"/>
              <a:gd name="T1" fmla="*/ 1692132306 h 1410"/>
              <a:gd name="T2" fmla="*/ 0 w 1"/>
              <a:gd name="T3" fmla="*/ 0 h 1410"/>
              <a:gd name="T4" fmla="*/ 0 60000 65536"/>
              <a:gd name="T5" fmla="*/ 0 60000 65536"/>
              <a:gd name="T6" fmla="*/ 0 w 1"/>
              <a:gd name="T7" fmla="*/ 0 h 1410"/>
              <a:gd name="T8" fmla="*/ 1 w 1"/>
              <a:gd name="T9" fmla="*/ 1410 h 141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1410">
                <a:moveTo>
                  <a:pt x="0" y="1410"/>
                </a:moveTo>
                <a:lnTo>
                  <a:pt x="0" y="0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60" name="Freeform 6"/>
          <p:cNvSpPr>
            <a:spLocks/>
          </p:cNvSpPr>
          <p:nvPr/>
        </p:nvSpPr>
        <p:spPr bwMode="auto">
          <a:xfrm>
            <a:off x="1116013" y="2708275"/>
            <a:ext cx="2160587" cy="1584325"/>
          </a:xfrm>
          <a:custGeom>
            <a:avLst/>
            <a:gdLst>
              <a:gd name="T0" fmla="*/ 0 w 1284"/>
              <a:gd name="T1" fmla="*/ 1851095653 h 1356"/>
              <a:gd name="T2" fmla="*/ 2147483647 w 1284"/>
              <a:gd name="T3" fmla="*/ 0 h 1356"/>
              <a:gd name="T4" fmla="*/ 0 w 1284"/>
              <a:gd name="T5" fmla="*/ 1851095653 h 1356"/>
              <a:gd name="T6" fmla="*/ 0 60000 65536"/>
              <a:gd name="T7" fmla="*/ 0 60000 65536"/>
              <a:gd name="T8" fmla="*/ 0 60000 65536"/>
              <a:gd name="T9" fmla="*/ 0 w 1284"/>
              <a:gd name="T10" fmla="*/ 0 h 1356"/>
              <a:gd name="T11" fmla="*/ 1284 w 1284"/>
              <a:gd name="T12" fmla="*/ 1356 h 135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284" h="1356">
                <a:moveTo>
                  <a:pt x="0" y="1356"/>
                </a:moveTo>
                <a:lnTo>
                  <a:pt x="1284" y="0"/>
                </a:lnTo>
                <a:lnTo>
                  <a:pt x="0" y="1356"/>
                </a:lnTo>
                <a:close/>
              </a:path>
            </a:pathLst>
          </a:cu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61" name="Rectangle 7"/>
          <p:cNvSpPr>
            <a:spLocks noChangeArrowheads="1"/>
          </p:cNvSpPr>
          <p:nvPr/>
        </p:nvSpPr>
        <p:spPr bwMode="auto">
          <a:xfrm>
            <a:off x="2484438" y="2514600"/>
            <a:ext cx="7207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en-US" i="1" dirty="0" err="1" smtClean="0"/>
              <a:t>y</a:t>
            </a:r>
            <a:r>
              <a:rPr lang="ru-RU" i="1" dirty="0" err="1" smtClean="0"/>
              <a:t>=х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9462" name="Line 9"/>
          <p:cNvSpPr>
            <a:spLocks noChangeShapeType="1"/>
          </p:cNvSpPr>
          <p:nvPr/>
        </p:nvSpPr>
        <p:spPr bwMode="auto">
          <a:xfrm>
            <a:off x="1258888" y="4149725"/>
            <a:ext cx="22336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63" name="Rectangle 10"/>
          <p:cNvSpPr>
            <a:spLocks noChangeArrowheads="1"/>
          </p:cNvSpPr>
          <p:nvPr/>
        </p:nvSpPr>
        <p:spPr bwMode="auto">
          <a:xfrm>
            <a:off x="1042988" y="2565400"/>
            <a:ext cx="298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i="1"/>
              <a:t>у</a:t>
            </a:r>
          </a:p>
        </p:txBody>
      </p:sp>
      <p:sp>
        <p:nvSpPr>
          <p:cNvPr id="19464" name="Rectangle 11"/>
          <p:cNvSpPr>
            <a:spLocks noChangeArrowheads="1"/>
          </p:cNvSpPr>
          <p:nvPr/>
        </p:nvSpPr>
        <p:spPr bwMode="auto">
          <a:xfrm>
            <a:off x="3276600" y="4076700"/>
            <a:ext cx="298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i="1"/>
              <a:t>х</a:t>
            </a:r>
          </a:p>
        </p:txBody>
      </p:sp>
      <p:sp>
        <p:nvSpPr>
          <p:cNvPr id="19465" name="Rectangle 12"/>
          <p:cNvSpPr>
            <a:spLocks noChangeArrowheads="1"/>
          </p:cNvSpPr>
          <p:nvPr/>
        </p:nvSpPr>
        <p:spPr bwMode="auto">
          <a:xfrm>
            <a:off x="1258888" y="4076700"/>
            <a:ext cx="3857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ru-RU" sz="1400"/>
              <a:t>О</a:t>
            </a:r>
            <a:r>
              <a:rPr lang="ru-RU"/>
              <a:t> </a:t>
            </a:r>
          </a:p>
        </p:txBody>
      </p:sp>
      <p:sp>
        <p:nvSpPr>
          <p:cNvPr id="19466" name="Freeform 13"/>
          <p:cNvSpPr>
            <a:spLocks/>
          </p:cNvSpPr>
          <p:nvPr/>
        </p:nvSpPr>
        <p:spPr bwMode="auto">
          <a:xfrm>
            <a:off x="6948488" y="2708275"/>
            <a:ext cx="73025" cy="1544638"/>
          </a:xfrm>
          <a:custGeom>
            <a:avLst/>
            <a:gdLst>
              <a:gd name="T0" fmla="*/ 0 w 1"/>
              <a:gd name="T1" fmla="*/ 1692132306 h 1410"/>
              <a:gd name="T2" fmla="*/ 0 w 1"/>
              <a:gd name="T3" fmla="*/ 0 h 1410"/>
              <a:gd name="T4" fmla="*/ 0 60000 65536"/>
              <a:gd name="T5" fmla="*/ 0 60000 65536"/>
              <a:gd name="T6" fmla="*/ 0 w 1"/>
              <a:gd name="T7" fmla="*/ 0 h 1410"/>
              <a:gd name="T8" fmla="*/ 1 w 1"/>
              <a:gd name="T9" fmla="*/ 1410 h 141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1410">
                <a:moveTo>
                  <a:pt x="0" y="1410"/>
                </a:moveTo>
                <a:lnTo>
                  <a:pt x="0" y="0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67" name="Line 14"/>
          <p:cNvSpPr>
            <a:spLocks noChangeShapeType="1"/>
          </p:cNvSpPr>
          <p:nvPr/>
        </p:nvSpPr>
        <p:spPr bwMode="auto">
          <a:xfrm>
            <a:off x="6011863" y="4149725"/>
            <a:ext cx="22336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68" name="Rectangle 15"/>
          <p:cNvSpPr>
            <a:spLocks noChangeArrowheads="1"/>
          </p:cNvSpPr>
          <p:nvPr/>
        </p:nvSpPr>
        <p:spPr bwMode="auto">
          <a:xfrm>
            <a:off x="6659563" y="2565400"/>
            <a:ext cx="298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i="1"/>
              <a:t>у</a:t>
            </a:r>
          </a:p>
        </p:txBody>
      </p:sp>
      <p:sp>
        <p:nvSpPr>
          <p:cNvPr id="19469" name="Rectangle 16"/>
          <p:cNvSpPr>
            <a:spLocks noChangeArrowheads="1"/>
          </p:cNvSpPr>
          <p:nvPr/>
        </p:nvSpPr>
        <p:spPr bwMode="auto">
          <a:xfrm>
            <a:off x="8027988" y="4076700"/>
            <a:ext cx="298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i="1"/>
              <a:t>х</a:t>
            </a:r>
          </a:p>
        </p:txBody>
      </p:sp>
      <p:sp>
        <p:nvSpPr>
          <p:cNvPr id="19470" name="Rectangle 17"/>
          <p:cNvSpPr>
            <a:spLocks noChangeArrowheads="1"/>
          </p:cNvSpPr>
          <p:nvPr/>
        </p:nvSpPr>
        <p:spPr bwMode="auto">
          <a:xfrm>
            <a:off x="6948488" y="4149725"/>
            <a:ext cx="32226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400"/>
              <a:t>О</a:t>
            </a:r>
          </a:p>
        </p:txBody>
      </p:sp>
      <p:sp>
        <p:nvSpPr>
          <p:cNvPr id="19471" name="Freeform 18"/>
          <p:cNvSpPr>
            <a:spLocks/>
          </p:cNvSpPr>
          <p:nvPr/>
        </p:nvSpPr>
        <p:spPr bwMode="auto">
          <a:xfrm>
            <a:off x="6372225" y="2708275"/>
            <a:ext cx="1152525" cy="1441450"/>
          </a:xfrm>
          <a:custGeom>
            <a:avLst/>
            <a:gdLst>
              <a:gd name="T0" fmla="*/ 2147483647 w 453"/>
              <a:gd name="T1" fmla="*/ 0 h 908"/>
              <a:gd name="T2" fmla="*/ 1469367607 w 453"/>
              <a:gd name="T3" fmla="*/ 2147483647 h 908"/>
              <a:gd name="T4" fmla="*/ 0 w 453"/>
              <a:gd name="T5" fmla="*/ 0 h 908"/>
              <a:gd name="T6" fmla="*/ 0 60000 65536"/>
              <a:gd name="T7" fmla="*/ 0 60000 65536"/>
              <a:gd name="T8" fmla="*/ 0 60000 65536"/>
              <a:gd name="T9" fmla="*/ 0 w 453"/>
              <a:gd name="T10" fmla="*/ 0 h 908"/>
              <a:gd name="T11" fmla="*/ 453 w 453"/>
              <a:gd name="T12" fmla="*/ 908 h 90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53" h="908">
                <a:moveTo>
                  <a:pt x="453" y="0"/>
                </a:moveTo>
                <a:cubicBezTo>
                  <a:pt x="377" y="454"/>
                  <a:pt x="302" y="908"/>
                  <a:pt x="227" y="908"/>
                </a:cubicBezTo>
                <a:cubicBezTo>
                  <a:pt x="152" y="908"/>
                  <a:pt x="38" y="151"/>
                  <a:pt x="0" y="0"/>
                </a:cubicBezTo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72" name="Freeform 19"/>
          <p:cNvSpPr>
            <a:spLocks/>
          </p:cNvSpPr>
          <p:nvPr/>
        </p:nvSpPr>
        <p:spPr bwMode="auto">
          <a:xfrm>
            <a:off x="6011863" y="2852738"/>
            <a:ext cx="1871662" cy="1296987"/>
          </a:xfrm>
          <a:custGeom>
            <a:avLst/>
            <a:gdLst>
              <a:gd name="T0" fmla="*/ 2147483647 w 453"/>
              <a:gd name="T1" fmla="*/ 0 h 908"/>
              <a:gd name="T2" fmla="*/ 2147483647 w 453"/>
              <a:gd name="T3" fmla="*/ 1852615945 h 908"/>
              <a:gd name="T4" fmla="*/ 0 w 453"/>
              <a:gd name="T5" fmla="*/ 0 h 908"/>
              <a:gd name="T6" fmla="*/ 0 60000 65536"/>
              <a:gd name="T7" fmla="*/ 0 60000 65536"/>
              <a:gd name="T8" fmla="*/ 0 60000 65536"/>
              <a:gd name="T9" fmla="*/ 0 w 453"/>
              <a:gd name="T10" fmla="*/ 0 h 908"/>
              <a:gd name="T11" fmla="*/ 453 w 453"/>
              <a:gd name="T12" fmla="*/ 908 h 90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53" h="908">
                <a:moveTo>
                  <a:pt x="453" y="0"/>
                </a:moveTo>
                <a:cubicBezTo>
                  <a:pt x="377" y="454"/>
                  <a:pt x="302" y="908"/>
                  <a:pt x="227" y="908"/>
                </a:cubicBezTo>
                <a:cubicBezTo>
                  <a:pt x="152" y="908"/>
                  <a:pt x="38" y="151"/>
                  <a:pt x="0" y="0"/>
                </a:cubicBezTo>
              </a:path>
            </a:pathLst>
          </a:custGeom>
          <a:noFill/>
          <a:ln w="25400">
            <a:solidFill>
              <a:srgbClr val="8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73" name="Rectangle 21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9474" name="Object 20"/>
          <p:cNvGraphicFramePr>
            <a:graphicFrameLocks noChangeAspect="1"/>
          </p:cNvGraphicFramePr>
          <p:nvPr/>
        </p:nvGraphicFramePr>
        <p:xfrm>
          <a:off x="7164388" y="2420938"/>
          <a:ext cx="719137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09" name="Microsoft Equation 3.0" r:id="rId3" imgW="533520" imgH="266760" progId="Equation.3">
                  <p:embed/>
                </p:oleObj>
              </mc:Choice>
              <mc:Fallback>
                <p:oleObj name="Microsoft Equation 3.0" r:id="rId3" imgW="533520" imgH="266760" progId="Equation.3">
                  <p:embed/>
                  <p:pic>
                    <p:nvPicPr>
                      <p:cNvPr id="0" name="Picture 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64388" y="2420938"/>
                        <a:ext cx="719137" cy="384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75" name="Rectangle 23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9476" name="Object 22"/>
          <p:cNvGraphicFramePr>
            <a:graphicFrameLocks noChangeAspect="1"/>
          </p:cNvGraphicFramePr>
          <p:nvPr/>
        </p:nvGraphicFramePr>
        <p:xfrm>
          <a:off x="7740650" y="3213100"/>
          <a:ext cx="719138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10" name="Microsoft Equation 3.0" r:id="rId5" imgW="533520" imgH="266760" progId="Equation.3">
                  <p:embed/>
                </p:oleObj>
              </mc:Choice>
              <mc:Fallback>
                <p:oleObj name="Microsoft Equation 3.0" r:id="rId5" imgW="533520" imgH="266760" progId="Equation.3">
                  <p:embed/>
                  <p:pic>
                    <p:nvPicPr>
                      <p:cNvPr id="0" name="Picture 4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40650" y="3213100"/>
                        <a:ext cx="719138" cy="384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77" name="Freeform 24"/>
          <p:cNvSpPr>
            <a:spLocks/>
          </p:cNvSpPr>
          <p:nvPr/>
        </p:nvSpPr>
        <p:spPr bwMode="auto">
          <a:xfrm>
            <a:off x="2124075" y="4581525"/>
            <a:ext cx="73025" cy="1943100"/>
          </a:xfrm>
          <a:custGeom>
            <a:avLst/>
            <a:gdLst>
              <a:gd name="T0" fmla="*/ 0 w 1"/>
              <a:gd name="T1" fmla="*/ 2147483647 h 1410"/>
              <a:gd name="T2" fmla="*/ 0 w 1"/>
              <a:gd name="T3" fmla="*/ 0 h 1410"/>
              <a:gd name="T4" fmla="*/ 0 60000 65536"/>
              <a:gd name="T5" fmla="*/ 0 60000 65536"/>
              <a:gd name="T6" fmla="*/ 0 w 1"/>
              <a:gd name="T7" fmla="*/ 0 h 1410"/>
              <a:gd name="T8" fmla="*/ 1 w 1"/>
              <a:gd name="T9" fmla="*/ 1410 h 141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1410">
                <a:moveTo>
                  <a:pt x="0" y="1410"/>
                </a:moveTo>
                <a:lnTo>
                  <a:pt x="0" y="0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78" name="Freeform 25"/>
          <p:cNvSpPr>
            <a:spLocks/>
          </p:cNvSpPr>
          <p:nvPr/>
        </p:nvSpPr>
        <p:spPr bwMode="auto">
          <a:xfrm>
            <a:off x="6227763" y="4437063"/>
            <a:ext cx="73025" cy="1544637"/>
          </a:xfrm>
          <a:custGeom>
            <a:avLst/>
            <a:gdLst>
              <a:gd name="T0" fmla="*/ 0 w 1"/>
              <a:gd name="T1" fmla="*/ 1692130115 h 1410"/>
              <a:gd name="T2" fmla="*/ 0 w 1"/>
              <a:gd name="T3" fmla="*/ 0 h 1410"/>
              <a:gd name="T4" fmla="*/ 0 60000 65536"/>
              <a:gd name="T5" fmla="*/ 0 60000 65536"/>
              <a:gd name="T6" fmla="*/ 0 w 1"/>
              <a:gd name="T7" fmla="*/ 0 h 1410"/>
              <a:gd name="T8" fmla="*/ 1 w 1"/>
              <a:gd name="T9" fmla="*/ 1410 h 141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1410">
                <a:moveTo>
                  <a:pt x="0" y="1410"/>
                </a:moveTo>
                <a:lnTo>
                  <a:pt x="0" y="0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79" name="Line 26"/>
          <p:cNvSpPr>
            <a:spLocks noChangeShapeType="1"/>
          </p:cNvSpPr>
          <p:nvPr/>
        </p:nvSpPr>
        <p:spPr bwMode="auto">
          <a:xfrm>
            <a:off x="1042988" y="5589588"/>
            <a:ext cx="23066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80" name="Line 27"/>
          <p:cNvSpPr>
            <a:spLocks noChangeShapeType="1"/>
          </p:cNvSpPr>
          <p:nvPr/>
        </p:nvSpPr>
        <p:spPr bwMode="auto">
          <a:xfrm>
            <a:off x="5940425" y="5949950"/>
            <a:ext cx="22336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81" name="Rectangle 28"/>
          <p:cNvSpPr>
            <a:spLocks noChangeArrowheads="1"/>
          </p:cNvSpPr>
          <p:nvPr/>
        </p:nvSpPr>
        <p:spPr bwMode="auto">
          <a:xfrm>
            <a:off x="1835150" y="4437063"/>
            <a:ext cx="298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i="1"/>
              <a:t>у</a:t>
            </a:r>
          </a:p>
        </p:txBody>
      </p:sp>
      <p:sp>
        <p:nvSpPr>
          <p:cNvPr id="19482" name="Rectangle 29"/>
          <p:cNvSpPr>
            <a:spLocks noChangeArrowheads="1"/>
          </p:cNvSpPr>
          <p:nvPr/>
        </p:nvSpPr>
        <p:spPr bwMode="auto">
          <a:xfrm>
            <a:off x="5867400" y="4292600"/>
            <a:ext cx="298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i="1"/>
              <a:t>у</a:t>
            </a:r>
          </a:p>
        </p:txBody>
      </p:sp>
      <p:sp>
        <p:nvSpPr>
          <p:cNvPr id="19483" name="Rectangle 30"/>
          <p:cNvSpPr>
            <a:spLocks noChangeArrowheads="1"/>
          </p:cNvSpPr>
          <p:nvPr/>
        </p:nvSpPr>
        <p:spPr bwMode="auto">
          <a:xfrm>
            <a:off x="3132138" y="5516563"/>
            <a:ext cx="298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i="1"/>
              <a:t>х</a:t>
            </a:r>
          </a:p>
        </p:txBody>
      </p:sp>
      <p:sp>
        <p:nvSpPr>
          <p:cNvPr id="19484" name="Rectangle 31"/>
          <p:cNvSpPr>
            <a:spLocks noChangeArrowheads="1"/>
          </p:cNvSpPr>
          <p:nvPr/>
        </p:nvSpPr>
        <p:spPr bwMode="auto">
          <a:xfrm>
            <a:off x="8172450" y="5876925"/>
            <a:ext cx="298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i="1"/>
              <a:t>х</a:t>
            </a:r>
          </a:p>
        </p:txBody>
      </p:sp>
      <p:sp>
        <p:nvSpPr>
          <p:cNvPr id="19485" name="Rectangle 32"/>
          <p:cNvSpPr>
            <a:spLocks noChangeArrowheads="1"/>
          </p:cNvSpPr>
          <p:nvPr/>
        </p:nvSpPr>
        <p:spPr bwMode="auto">
          <a:xfrm>
            <a:off x="2051050" y="5589588"/>
            <a:ext cx="3222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400"/>
              <a:t>О</a:t>
            </a:r>
          </a:p>
        </p:txBody>
      </p:sp>
      <p:sp>
        <p:nvSpPr>
          <p:cNvPr id="19486" name="Rectangle 33"/>
          <p:cNvSpPr>
            <a:spLocks noChangeArrowheads="1"/>
          </p:cNvSpPr>
          <p:nvPr/>
        </p:nvSpPr>
        <p:spPr bwMode="auto">
          <a:xfrm>
            <a:off x="6156325" y="5876925"/>
            <a:ext cx="3222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400"/>
              <a:t>О</a:t>
            </a:r>
          </a:p>
        </p:txBody>
      </p:sp>
      <p:sp>
        <p:nvSpPr>
          <p:cNvPr id="19487" name="Freeform 39"/>
          <p:cNvSpPr>
            <a:spLocks/>
          </p:cNvSpPr>
          <p:nvPr/>
        </p:nvSpPr>
        <p:spPr bwMode="auto">
          <a:xfrm>
            <a:off x="1331913" y="4652963"/>
            <a:ext cx="1584325" cy="2016125"/>
          </a:xfrm>
          <a:custGeom>
            <a:avLst/>
            <a:gdLst>
              <a:gd name="T0" fmla="*/ 1976445438 w 1270"/>
              <a:gd name="T1" fmla="*/ 0 h 1225"/>
              <a:gd name="T2" fmla="*/ 1483112830 w 1270"/>
              <a:gd name="T3" fmla="*/ 1229755605 h 1225"/>
              <a:gd name="T4" fmla="*/ 564921643 w 1270"/>
              <a:gd name="T5" fmla="*/ 1844632585 h 1225"/>
              <a:gd name="T6" fmla="*/ 0 w 1270"/>
              <a:gd name="T7" fmla="*/ 2147483647 h 1225"/>
              <a:gd name="T8" fmla="*/ 0 60000 65536"/>
              <a:gd name="T9" fmla="*/ 0 60000 65536"/>
              <a:gd name="T10" fmla="*/ 0 60000 65536"/>
              <a:gd name="T11" fmla="*/ 0 60000 65536"/>
              <a:gd name="T12" fmla="*/ 0 w 1270"/>
              <a:gd name="T13" fmla="*/ 0 h 1225"/>
              <a:gd name="T14" fmla="*/ 1270 w 1270"/>
              <a:gd name="T15" fmla="*/ 1225 h 122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70" h="1225">
                <a:moveTo>
                  <a:pt x="1270" y="0"/>
                </a:moveTo>
                <a:cubicBezTo>
                  <a:pt x="1187" y="170"/>
                  <a:pt x="1104" y="341"/>
                  <a:pt x="953" y="454"/>
                </a:cubicBezTo>
                <a:cubicBezTo>
                  <a:pt x="802" y="567"/>
                  <a:pt x="522" y="553"/>
                  <a:pt x="363" y="681"/>
                </a:cubicBezTo>
                <a:cubicBezTo>
                  <a:pt x="204" y="809"/>
                  <a:pt x="60" y="1134"/>
                  <a:pt x="0" y="1225"/>
                </a:cubicBezTo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88" name="Rectangle 41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9489" name="Object 40"/>
          <p:cNvGraphicFramePr>
            <a:graphicFrameLocks noChangeAspect="1"/>
          </p:cNvGraphicFramePr>
          <p:nvPr/>
        </p:nvGraphicFramePr>
        <p:xfrm>
          <a:off x="2339975" y="4365625"/>
          <a:ext cx="647700" cy="346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11" name="Microsoft Equation 3.0" r:id="rId7" imgW="533520" imgH="266760" progId="Equation.3">
                  <p:embed/>
                </p:oleObj>
              </mc:Choice>
              <mc:Fallback>
                <p:oleObj name="Microsoft Equation 3.0" r:id="rId7" imgW="533520" imgH="266760" progId="Equation.3">
                  <p:embed/>
                  <p:pic>
                    <p:nvPicPr>
                      <p:cNvPr id="0" name="Picture 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975" y="4365625"/>
                        <a:ext cx="647700" cy="346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90" name="Rectangle 43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9491" name="Object 42"/>
          <p:cNvGraphicFramePr>
            <a:graphicFrameLocks noChangeAspect="1"/>
          </p:cNvGraphicFramePr>
          <p:nvPr/>
        </p:nvGraphicFramePr>
        <p:xfrm>
          <a:off x="2987675" y="4724400"/>
          <a:ext cx="720725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12" name="Microsoft Equation 3.0" r:id="rId9" imgW="533520" imgH="266760" progId="Equation.3">
                  <p:embed/>
                </p:oleObj>
              </mc:Choice>
              <mc:Fallback>
                <p:oleObj name="Microsoft Equation 3.0" r:id="rId9" imgW="533520" imgH="266760" progId="Equation.3">
                  <p:embed/>
                  <p:pic>
                    <p:nvPicPr>
                      <p:cNvPr id="0" name="Picture 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675" y="4724400"/>
                        <a:ext cx="720725" cy="384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92" name="Freeform 45"/>
          <p:cNvSpPr>
            <a:spLocks/>
          </p:cNvSpPr>
          <p:nvPr/>
        </p:nvSpPr>
        <p:spPr bwMode="auto">
          <a:xfrm>
            <a:off x="6227763" y="4581525"/>
            <a:ext cx="1728787" cy="1368425"/>
          </a:xfrm>
          <a:custGeom>
            <a:avLst/>
            <a:gdLst>
              <a:gd name="T0" fmla="*/ 2147483647 w 907"/>
              <a:gd name="T1" fmla="*/ 0 h 862"/>
              <a:gd name="T2" fmla="*/ 1155302416 w 907"/>
              <a:gd name="T3" fmla="*/ 685482500 h 862"/>
              <a:gd name="T4" fmla="*/ 0 w 907"/>
              <a:gd name="T5" fmla="*/ 2147483647 h 862"/>
              <a:gd name="T6" fmla="*/ 0 60000 65536"/>
              <a:gd name="T7" fmla="*/ 0 60000 65536"/>
              <a:gd name="T8" fmla="*/ 0 60000 65536"/>
              <a:gd name="T9" fmla="*/ 0 w 907"/>
              <a:gd name="T10" fmla="*/ 0 h 862"/>
              <a:gd name="T11" fmla="*/ 907 w 907"/>
              <a:gd name="T12" fmla="*/ 862 h 86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907" h="862">
                <a:moveTo>
                  <a:pt x="907" y="0"/>
                </a:moveTo>
                <a:cubicBezTo>
                  <a:pt x="688" y="64"/>
                  <a:pt x="469" y="128"/>
                  <a:pt x="318" y="272"/>
                </a:cubicBezTo>
                <a:cubicBezTo>
                  <a:pt x="167" y="416"/>
                  <a:pt x="53" y="764"/>
                  <a:pt x="0" y="862"/>
                </a:cubicBezTo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93" name="Freeform 46"/>
          <p:cNvSpPr>
            <a:spLocks/>
          </p:cNvSpPr>
          <p:nvPr/>
        </p:nvSpPr>
        <p:spPr bwMode="auto">
          <a:xfrm>
            <a:off x="6227763" y="4868863"/>
            <a:ext cx="1728787" cy="1081087"/>
          </a:xfrm>
          <a:custGeom>
            <a:avLst/>
            <a:gdLst>
              <a:gd name="T0" fmla="*/ 2147483647 w 1044"/>
              <a:gd name="T1" fmla="*/ 0 h 681"/>
              <a:gd name="T2" fmla="*/ 871985922 w 1044"/>
              <a:gd name="T3" fmla="*/ 572074410 h 681"/>
              <a:gd name="T4" fmla="*/ 249529870 w 1044"/>
              <a:gd name="T5" fmla="*/ 1028223274 h 681"/>
              <a:gd name="T6" fmla="*/ 0 w 1044"/>
              <a:gd name="T7" fmla="*/ 1716224819 h 681"/>
              <a:gd name="T8" fmla="*/ 0 60000 65536"/>
              <a:gd name="T9" fmla="*/ 0 60000 65536"/>
              <a:gd name="T10" fmla="*/ 0 60000 65536"/>
              <a:gd name="T11" fmla="*/ 0 60000 65536"/>
              <a:gd name="T12" fmla="*/ 0 w 1044"/>
              <a:gd name="T13" fmla="*/ 0 h 681"/>
              <a:gd name="T14" fmla="*/ 1044 w 1044"/>
              <a:gd name="T15" fmla="*/ 681 h 68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044" h="681">
                <a:moveTo>
                  <a:pt x="1044" y="0"/>
                </a:moveTo>
                <a:cubicBezTo>
                  <a:pt x="760" y="79"/>
                  <a:pt x="477" y="159"/>
                  <a:pt x="318" y="227"/>
                </a:cubicBezTo>
                <a:cubicBezTo>
                  <a:pt x="159" y="295"/>
                  <a:pt x="144" y="333"/>
                  <a:pt x="91" y="408"/>
                </a:cubicBezTo>
                <a:cubicBezTo>
                  <a:pt x="38" y="483"/>
                  <a:pt x="15" y="636"/>
                  <a:pt x="0" y="681"/>
                </a:cubicBezTo>
              </a:path>
            </a:pathLst>
          </a:custGeom>
          <a:noFill/>
          <a:ln w="25400">
            <a:solidFill>
              <a:srgbClr val="8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94" name="Rectangle 47"/>
          <p:cNvSpPr>
            <a:spLocks noChangeArrowheads="1"/>
          </p:cNvSpPr>
          <p:nvPr/>
        </p:nvSpPr>
        <p:spPr bwMode="auto">
          <a:xfrm>
            <a:off x="6948488" y="4437063"/>
            <a:ext cx="7000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ru-RU" sz="1600" i="1">
                <a:solidFill>
                  <a:srgbClr val="FF0000"/>
                </a:solidFill>
              </a:rPr>
              <a:t>у=х</a:t>
            </a:r>
            <a:r>
              <a:rPr lang="en-US" sz="1600" i="1" baseline="30000">
                <a:solidFill>
                  <a:srgbClr val="FF0000"/>
                </a:solidFill>
              </a:rPr>
              <a:t>1/2</a:t>
            </a:r>
            <a:endParaRPr lang="ru-RU" sz="1600">
              <a:solidFill>
                <a:srgbClr val="FF0000"/>
              </a:solidFill>
            </a:endParaRPr>
          </a:p>
        </p:txBody>
      </p:sp>
      <p:sp>
        <p:nvSpPr>
          <p:cNvPr id="19495" name="Rectangle 48"/>
          <p:cNvSpPr>
            <a:spLocks noChangeArrowheads="1"/>
          </p:cNvSpPr>
          <p:nvPr/>
        </p:nvSpPr>
        <p:spPr bwMode="auto">
          <a:xfrm>
            <a:off x="7308850" y="4652963"/>
            <a:ext cx="7000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ru-RU" sz="1600" i="1">
                <a:solidFill>
                  <a:srgbClr val="800000"/>
                </a:solidFill>
              </a:rPr>
              <a:t>у=х</a:t>
            </a:r>
            <a:r>
              <a:rPr lang="en-US" sz="1600" i="1" baseline="30000">
                <a:solidFill>
                  <a:srgbClr val="800000"/>
                </a:solidFill>
              </a:rPr>
              <a:t>1/4</a:t>
            </a:r>
            <a:endParaRPr lang="ru-RU" sz="1600">
              <a:solidFill>
                <a:srgbClr val="800000"/>
              </a:solidFill>
            </a:endParaRPr>
          </a:p>
        </p:txBody>
      </p:sp>
      <p:sp>
        <p:nvSpPr>
          <p:cNvPr id="19496" name="Freeform 49"/>
          <p:cNvSpPr>
            <a:spLocks/>
          </p:cNvSpPr>
          <p:nvPr/>
        </p:nvSpPr>
        <p:spPr bwMode="auto">
          <a:xfrm>
            <a:off x="1116013" y="4652963"/>
            <a:ext cx="2016125" cy="2016125"/>
          </a:xfrm>
          <a:custGeom>
            <a:avLst/>
            <a:gdLst>
              <a:gd name="T0" fmla="*/ 2147483647 w 1270"/>
              <a:gd name="T1" fmla="*/ 0 h 1270"/>
              <a:gd name="T2" fmla="*/ 2147483647 w 1270"/>
              <a:gd name="T3" fmla="*/ 572076263 h 1270"/>
              <a:gd name="T4" fmla="*/ 1600300013 w 1270"/>
              <a:gd name="T5" fmla="*/ 1486892188 h 1270"/>
              <a:gd name="T6" fmla="*/ 798890325 w 1270"/>
              <a:gd name="T7" fmla="*/ 1943041263 h 1270"/>
              <a:gd name="T8" fmla="*/ 0 w 1270"/>
              <a:gd name="T9" fmla="*/ 2147483647 h 12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70"/>
              <a:gd name="T16" fmla="*/ 0 h 1270"/>
              <a:gd name="T17" fmla="*/ 1270 w 1270"/>
              <a:gd name="T18" fmla="*/ 1270 h 12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70" h="1270">
                <a:moveTo>
                  <a:pt x="1270" y="0"/>
                </a:moveTo>
                <a:cubicBezTo>
                  <a:pt x="1232" y="64"/>
                  <a:pt x="1194" y="129"/>
                  <a:pt x="1088" y="227"/>
                </a:cubicBezTo>
                <a:cubicBezTo>
                  <a:pt x="982" y="325"/>
                  <a:pt x="764" y="499"/>
                  <a:pt x="635" y="590"/>
                </a:cubicBezTo>
                <a:cubicBezTo>
                  <a:pt x="506" y="681"/>
                  <a:pt x="423" y="658"/>
                  <a:pt x="317" y="771"/>
                </a:cubicBezTo>
                <a:cubicBezTo>
                  <a:pt x="211" y="884"/>
                  <a:pt x="105" y="1077"/>
                  <a:pt x="0" y="1270"/>
                </a:cubicBezTo>
              </a:path>
            </a:pathLst>
          </a:custGeom>
          <a:noFill/>
          <a:ln w="25400">
            <a:solidFill>
              <a:srgbClr val="8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</a:rPr>
              <a:t>Графики основных элементарных функций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</a:rPr>
              <a:t>: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</a:endParaRPr>
          </a:p>
        </p:txBody>
      </p:sp>
      <p:sp>
        <p:nvSpPr>
          <p:cNvPr id="20483" name="Line 4"/>
          <p:cNvSpPr>
            <a:spLocks noChangeShapeType="1"/>
          </p:cNvSpPr>
          <p:nvPr/>
        </p:nvSpPr>
        <p:spPr bwMode="auto">
          <a:xfrm>
            <a:off x="1116013" y="3573463"/>
            <a:ext cx="22336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484" name="Line 5"/>
          <p:cNvSpPr>
            <a:spLocks noChangeShapeType="1"/>
          </p:cNvSpPr>
          <p:nvPr/>
        </p:nvSpPr>
        <p:spPr bwMode="auto">
          <a:xfrm>
            <a:off x="5435600" y="3500438"/>
            <a:ext cx="22336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485" name="Line 6"/>
          <p:cNvSpPr>
            <a:spLocks noChangeShapeType="1"/>
          </p:cNvSpPr>
          <p:nvPr/>
        </p:nvSpPr>
        <p:spPr bwMode="auto">
          <a:xfrm>
            <a:off x="971550" y="6021388"/>
            <a:ext cx="24495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486" name="Line 7"/>
          <p:cNvSpPr>
            <a:spLocks noChangeShapeType="1"/>
          </p:cNvSpPr>
          <p:nvPr/>
        </p:nvSpPr>
        <p:spPr bwMode="auto">
          <a:xfrm>
            <a:off x="5148263" y="6021388"/>
            <a:ext cx="30241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487" name="Freeform 8"/>
          <p:cNvSpPr>
            <a:spLocks/>
          </p:cNvSpPr>
          <p:nvPr/>
        </p:nvSpPr>
        <p:spPr bwMode="auto">
          <a:xfrm>
            <a:off x="2124075" y="2492375"/>
            <a:ext cx="73025" cy="2016125"/>
          </a:xfrm>
          <a:custGeom>
            <a:avLst/>
            <a:gdLst>
              <a:gd name="T0" fmla="*/ 0 w 1"/>
              <a:gd name="T1" fmla="*/ 2147483647 h 1410"/>
              <a:gd name="T2" fmla="*/ 0 w 1"/>
              <a:gd name="T3" fmla="*/ 0 h 1410"/>
              <a:gd name="T4" fmla="*/ 0 60000 65536"/>
              <a:gd name="T5" fmla="*/ 0 60000 65536"/>
              <a:gd name="T6" fmla="*/ 0 w 1"/>
              <a:gd name="T7" fmla="*/ 0 h 1410"/>
              <a:gd name="T8" fmla="*/ 1 w 1"/>
              <a:gd name="T9" fmla="*/ 1410 h 141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1410">
                <a:moveTo>
                  <a:pt x="0" y="1410"/>
                </a:moveTo>
                <a:lnTo>
                  <a:pt x="0" y="0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488" name="Freeform 9"/>
          <p:cNvSpPr>
            <a:spLocks/>
          </p:cNvSpPr>
          <p:nvPr/>
        </p:nvSpPr>
        <p:spPr bwMode="auto">
          <a:xfrm>
            <a:off x="6443663" y="2492375"/>
            <a:ext cx="73025" cy="1873250"/>
          </a:xfrm>
          <a:custGeom>
            <a:avLst/>
            <a:gdLst>
              <a:gd name="T0" fmla="*/ 0 w 1"/>
              <a:gd name="T1" fmla="*/ 2147483647 h 1410"/>
              <a:gd name="T2" fmla="*/ 0 w 1"/>
              <a:gd name="T3" fmla="*/ 0 h 1410"/>
              <a:gd name="T4" fmla="*/ 0 60000 65536"/>
              <a:gd name="T5" fmla="*/ 0 60000 65536"/>
              <a:gd name="T6" fmla="*/ 0 w 1"/>
              <a:gd name="T7" fmla="*/ 0 h 1410"/>
              <a:gd name="T8" fmla="*/ 1 w 1"/>
              <a:gd name="T9" fmla="*/ 1410 h 141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1410">
                <a:moveTo>
                  <a:pt x="0" y="1410"/>
                </a:moveTo>
                <a:lnTo>
                  <a:pt x="0" y="0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489" name="Freeform 10"/>
          <p:cNvSpPr>
            <a:spLocks/>
          </p:cNvSpPr>
          <p:nvPr/>
        </p:nvSpPr>
        <p:spPr bwMode="auto">
          <a:xfrm>
            <a:off x="2124075" y="4797425"/>
            <a:ext cx="73025" cy="1544638"/>
          </a:xfrm>
          <a:custGeom>
            <a:avLst/>
            <a:gdLst>
              <a:gd name="T0" fmla="*/ 0 w 1"/>
              <a:gd name="T1" fmla="*/ 1692132306 h 1410"/>
              <a:gd name="T2" fmla="*/ 0 w 1"/>
              <a:gd name="T3" fmla="*/ 0 h 1410"/>
              <a:gd name="T4" fmla="*/ 0 60000 65536"/>
              <a:gd name="T5" fmla="*/ 0 60000 65536"/>
              <a:gd name="T6" fmla="*/ 0 w 1"/>
              <a:gd name="T7" fmla="*/ 0 h 1410"/>
              <a:gd name="T8" fmla="*/ 1 w 1"/>
              <a:gd name="T9" fmla="*/ 1410 h 141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1410">
                <a:moveTo>
                  <a:pt x="0" y="1410"/>
                </a:moveTo>
                <a:lnTo>
                  <a:pt x="0" y="0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490" name="Freeform 11"/>
          <p:cNvSpPr>
            <a:spLocks/>
          </p:cNvSpPr>
          <p:nvPr/>
        </p:nvSpPr>
        <p:spPr bwMode="auto">
          <a:xfrm>
            <a:off x="6516688" y="4508500"/>
            <a:ext cx="73025" cy="1760538"/>
          </a:xfrm>
          <a:custGeom>
            <a:avLst/>
            <a:gdLst>
              <a:gd name="T0" fmla="*/ 0 w 1"/>
              <a:gd name="T1" fmla="*/ 2147483647 h 1410"/>
              <a:gd name="T2" fmla="*/ 0 w 1"/>
              <a:gd name="T3" fmla="*/ 0 h 1410"/>
              <a:gd name="T4" fmla="*/ 0 60000 65536"/>
              <a:gd name="T5" fmla="*/ 0 60000 65536"/>
              <a:gd name="T6" fmla="*/ 0 w 1"/>
              <a:gd name="T7" fmla="*/ 0 h 1410"/>
              <a:gd name="T8" fmla="*/ 1 w 1"/>
              <a:gd name="T9" fmla="*/ 1410 h 141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1410">
                <a:moveTo>
                  <a:pt x="0" y="1410"/>
                </a:moveTo>
                <a:lnTo>
                  <a:pt x="0" y="0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491" name="Freeform 13"/>
          <p:cNvSpPr>
            <a:spLocks/>
          </p:cNvSpPr>
          <p:nvPr/>
        </p:nvSpPr>
        <p:spPr bwMode="auto">
          <a:xfrm>
            <a:off x="1187450" y="2708275"/>
            <a:ext cx="2016125" cy="1584325"/>
          </a:xfrm>
          <a:custGeom>
            <a:avLst/>
            <a:gdLst>
              <a:gd name="T0" fmla="*/ 2147483647 w 1180"/>
              <a:gd name="T1" fmla="*/ 0 h 1134"/>
              <a:gd name="T2" fmla="*/ 2147483647 w 1180"/>
              <a:gd name="T3" fmla="*/ 353297489 h 1134"/>
              <a:gd name="T4" fmla="*/ 1856640970 w 1180"/>
              <a:gd name="T5" fmla="*/ 708548141 h 1134"/>
              <a:gd name="T6" fmla="*/ 1325339066 w 1180"/>
              <a:gd name="T7" fmla="*/ 1682557341 h 1134"/>
              <a:gd name="T8" fmla="*/ 0 w 1180"/>
              <a:gd name="T9" fmla="*/ 2147483647 h 113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80"/>
              <a:gd name="T16" fmla="*/ 0 h 1134"/>
              <a:gd name="T17" fmla="*/ 1180 w 1180"/>
              <a:gd name="T18" fmla="*/ 1134 h 113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80" h="1134">
                <a:moveTo>
                  <a:pt x="1180" y="0"/>
                </a:moveTo>
                <a:cubicBezTo>
                  <a:pt x="1044" y="60"/>
                  <a:pt x="908" y="121"/>
                  <a:pt x="817" y="181"/>
                </a:cubicBezTo>
                <a:cubicBezTo>
                  <a:pt x="726" y="241"/>
                  <a:pt x="697" y="249"/>
                  <a:pt x="636" y="363"/>
                </a:cubicBezTo>
                <a:cubicBezTo>
                  <a:pt x="575" y="477"/>
                  <a:pt x="560" y="733"/>
                  <a:pt x="454" y="862"/>
                </a:cubicBezTo>
                <a:cubicBezTo>
                  <a:pt x="348" y="991"/>
                  <a:pt x="174" y="1062"/>
                  <a:pt x="0" y="1134"/>
                </a:cubicBezTo>
              </a:path>
            </a:pathLst>
          </a:custGeom>
          <a:noFill/>
          <a:ln w="25400">
            <a:solidFill>
              <a:srgbClr val="8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492" name="Freeform 19"/>
          <p:cNvSpPr>
            <a:spLocks/>
          </p:cNvSpPr>
          <p:nvPr/>
        </p:nvSpPr>
        <p:spPr bwMode="auto">
          <a:xfrm>
            <a:off x="1116013" y="2492375"/>
            <a:ext cx="2087562" cy="2089150"/>
          </a:xfrm>
          <a:custGeom>
            <a:avLst/>
            <a:gdLst>
              <a:gd name="T0" fmla="*/ 2147483647 w 1315"/>
              <a:gd name="T1" fmla="*/ 0 h 1316"/>
              <a:gd name="T2" fmla="*/ 2147483647 w 1315"/>
              <a:gd name="T3" fmla="*/ 572076263 h 1316"/>
              <a:gd name="T4" fmla="*/ 1141629714 w 1315"/>
              <a:gd name="T5" fmla="*/ 2147483647 h 1316"/>
              <a:gd name="T6" fmla="*/ 0 w 1315"/>
              <a:gd name="T7" fmla="*/ 2147483647 h 1316"/>
              <a:gd name="T8" fmla="*/ 0 60000 65536"/>
              <a:gd name="T9" fmla="*/ 0 60000 65536"/>
              <a:gd name="T10" fmla="*/ 0 60000 65536"/>
              <a:gd name="T11" fmla="*/ 0 60000 65536"/>
              <a:gd name="T12" fmla="*/ 0 w 1315"/>
              <a:gd name="T13" fmla="*/ 0 h 1316"/>
              <a:gd name="T14" fmla="*/ 1315 w 1315"/>
              <a:gd name="T15" fmla="*/ 1316 h 131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315" h="1316">
                <a:moveTo>
                  <a:pt x="1315" y="0"/>
                </a:moveTo>
                <a:cubicBezTo>
                  <a:pt x="1205" y="34"/>
                  <a:pt x="1096" y="68"/>
                  <a:pt x="952" y="227"/>
                </a:cubicBezTo>
                <a:cubicBezTo>
                  <a:pt x="808" y="386"/>
                  <a:pt x="612" y="772"/>
                  <a:pt x="453" y="953"/>
                </a:cubicBezTo>
                <a:cubicBezTo>
                  <a:pt x="294" y="1134"/>
                  <a:pt x="147" y="1225"/>
                  <a:pt x="0" y="1316"/>
                </a:cubicBezTo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493" name="Rectangle 20"/>
          <p:cNvSpPr>
            <a:spLocks noChangeArrowheads="1"/>
          </p:cNvSpPr>
          <p:nvPr/>
        </p:nvSpPr>
        <p:spPr bwMode="auto">
          <a:xfrm>
            <a:off x="2268538" y="2349500"/>
            <a:ext cx="75723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ru-RU" i="1">
                <a:solidFill>
                  <a:srgbClr val="FF0000"/>
                </a:solidFill>
              </a:rPr>
              <a:t>у=х</a:t>
            </a:r>
            <a:r>
              <a:rPr lang="en-US" i="1" baseline="30000">
                <a:solidFill>
                  <a:srgbClr val="FF0000"/>
                </a:solidFill>
              </a:rPr>
              <a:t>1/3</a:t>
            </a:r>
            <a:endParaRPr lang="ru-RU">
              <a:solidFill>
                <a:srgbClr val="FF0000"/>
              </a:solidFill>
            </a:endParaRPr>
          </a:p>
        </p:txBody>
      </p:sp>
      <p:sp>
        <p:nvSpPr>
          <p:cNvPr id="20494" name="Rectangle 21"/>
          <p:cNvSpPr>
            <a:spLocks noChangeArrowheads="1"/>
          </p:cNvSpPr>
          <p:nvPr/>
        </p:nvSpPr>
        <p:spPr bwMode="auto">
          <a:xfrm>
            <a:off x="2771775" y="2708275"/>
            <a:ext cx="75723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i="1">
                <a:solidFill>
                  <a:srgbClr val="800000"/>
                </a:solidFill>
              </a:rPr>
              <a:t>у=х</a:t>
            </a:r>
            <a:r>
              <a:rPr lang="en-US" i="1" baseline="30000">
                <a:solidFill>
                  <a:srgbClr val="800000"/>
                </a:solidFill>
              </a:rPr>
              <a:t>1/5</a:t>
            </a:r>
            <a:endParaRPr lang="ru-RU" i="1">
              <a:solidFill>
                <a:srgbClr val="800000"/>
              </a:solidFill>
            </a:endParaRPr>
          </a:p>
        </p:txBody>
      </p:sp>
      <p:sp>
        <p:nvSpPr>
          <p:cNvPr id="20495" name="Rectangle 22"/>
          <p:cNvSpPr>
            <a:spLocks noChangeArrowheads="1"/>
          </p:cNvSpPr>
          <p:nvPr/>
        </p:nvSpPr>
        <p:spPr bwMode="auto">
          <a:xfrm>
            <a:off x="6227763" y="4437063"/>
            <a:ext cx="298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i="1"/>
              <a:t>у</a:t>
            </a:r>
          </a:p>
        </p:txBody>
      </p:sp>
      <p:sp>
        <p:nvSpPr>
          <p:cNvPr id="20496" name="Rectangle 23"/>
          <p:cNvSpPr>
            <a:spLocks noChangeArrowheads="1"/>
          </p:cNvSpPr>
          <p:nvPr/>
        </p:nvSpPr>
        <p:spPr bwMode="auto">
          <a:xfrm>
            <a:off x="1763713" y="4652963"/>
            <a:ext cx="298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i="1"/>
              <a:t>у</a:t>
            </a:r>
          </a:p>
        </p:txBody>
      </p:sp>
      <p:sp>
        <p:nvSpPr>
          <p:cNvPr id="20497" name="Rectangle 24"/>
          <p:cNvSpPr>
            <a:spLocks noChangeArrowheads="1"/>
          </p:cNvSpPr>
          <p:nvPr/>
        </p:nvSpPr>
        <p:spPr bwMode="auto">
          <a:xfrm>
            <a:off x="6156325" y="2420938"/>
            <a:ext cx="298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i="1"/>
              <a:t>у</a:t>
            </a:r>
          </a:p>
        </p:txBody>
      </p:sp>
      <p:sp>
        <p:nvSpPr>
          <p:cNvPr id="20498" name="Rectangle 25"/>
          <p:cNvSpPr>
            <a:spLocks noChangeArrowheads="1"/>
          </p:cNvSpPr>
          <p:nvPr/>
        </p:nvSpPr>
        <p:spPr bwMode="auto">
          <a:xfrm>
            <a:off x="1835150" y="2420938"/>
            <a:ext cx="298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i="1"/>
              <a:t>у</a:t>
            </a:r>
          </a:p>
        </p:txBody>
      </p:sp>
      <p:sp>
        <p:nvSpPr>
          <p:cNvPr id="20499" name="Rectangle 26"/>
          <p:cNvSpPr>
            <a:spLocks noChangeArrowheads="1"/>
          </p:cNvSpPr>
          <p:nvPr/>
        </p:nvSpPr>
        <p:spPr bwMode="auto">
          <a:xfrm>
            <a:off x="7956550" y="6021388"/>
            <a:ext cx="298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i="1"/>
              <a:t>х</a:t>
            </a:r>
          </a:p>
        </p:txBody>
      </p:sp>
      <p:sp>
        <p:nvSpPr>
          <p:cNvPr id="20500" name="Rectangle 27"/>
          <p:cNvSpPr>
            <a:spLocks noChangeArrowheads="1"/>
          </p:cNvSpPr>
          <p:nvPr/>
        </p:nvSpPr>
        <p:spPr bwMode="auto">
          <a:xfrm>
            <a:off x="3203575" y="5949950"/>
            <a:ext cx="298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i="1"/>
              <a:t>х</a:t>
            </a:r>
          </a:p>
        </p:txBody>
      </p:sp>
      <p:sp>
        <p:nvSpPr>
          <p:cNvPr id="20501" name="Rectangle 28"/>
          <p:cNvSpPr>
            <a:spLocks noChangeArrowheads="1"/>
          </p:cNvSpPr>
          <p:nvPr/>
        </p:nvSpPr>
        <p:spPr bwMode="auto">
          <a:xfrm>
            <a:off x="7596188" y="3500438"/>
            <a:ext cx="298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i="1"/>
              <a:t>х</a:t>
            </a:r>
          </a:p>
        </p:txBody>
      </p:sp>
      <p:sp>
        <p:nvSpPr>
          <p:cNvPr id="20502" name="Rectangle 29"/>
          <p:cNvSpPr>
            <a:spLocks noChangeArrowheads="1"/>
          </p:cNvSpPr>
          <p:nvPr/>
        </p:nvSpPr>
        <p:spPr bwMode="auto">
          <a:xfrm>
            <a:off x="3132138" y="3500438"/>
            <a:ext cx="298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i="1"/>
              <a:t>х</a:t>
            </a:r>
          </a:p>
        </p:txBody>
      </p:sp>
      <p:sp>
        <p:nvSpPr>
          <p:cNvPr id="20503" name="Freeform 31"/>
          <p:cNvSpPr>
            <a:spLocks/>
          </p:cNvSpPr>
          <p:nvPr/>
        </p:nvSpPr>
        <p:spPr bwMode="auto">
          <a:xfrm>
            <a:off x="6516688" y="2565400"/>
            <a:ext cx="1008062" cy="863600"/>
          </a:xfrm>
          <a:custGeom>
            <a:avLst/>
            <a:gdLst>
              <a:gd name="T0" fmla="*/ 0 w 635"/>
              <a:gd name="T1" fmla="*/ 0 h 544"/>
              <a:gd name="T2" fmla="*/ 113406181 w 635"/>
              <a:gd name="T3" fmla="*/ 685482500 h 544"/>
              <a:gd name="T4" fmla="*/ 572074391 w 635"/>
              <a:gd name="T5" fmla="*/ 1257558763 h 544"/>
              <a:gd name="T6" fmla="*/ 1600297631 w 635"/>
              <a:gd name="T7" fmla="*/ 1370965000 h 544"/>
              <a:gd name="T8" fmla="*/ 0 60000 65536"/>
              <a:gd name="T9" fmla="*/ 0 60000 65536"/>
              <a:gd name="T10" fmla="*/ 0 60000 65536"/>
              <a:gd name="T11" fmla="*/ 0 60000 65536"/>
              <a:gd name="T12" fmla="*/ 0 w 635"/>
              <a:gd name="T13" fmla="*/ 0 h 544"/>
              <a:gd name="T14" fmla="*/ 635 w 635"/>
              <a:gd name="T15" fmla="*/ 544 h 54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35" h="544">
                <a:moveTo>
                  <a:pt x="0" y="0"/>
                </a:moveTo>
                <a:cubicBezTo>
                  <a:pt x="3" y="94"/>
                  <a:pt x="7" y="189"/>
                  <a:pt x="45" y="272"/>
                </a:cubicBezTo>
                <a:cubicBezTo>
                  <a:pt x="83" y="355"/>
                  <a:pt x="129" y="454"/>
                  <a:pt x="227" y="499"/>
                </a:cubicBezTo>
                <a:cubicBezTo>
                  <a:pt x="325" y="544"/>
                  <a:pt x="567" y="536"/>
                  <a:pt x="635" y="544"/>
                </a:cubicBezTo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504" name="Freeform 33"/>
          <p:cNvSpPr>
            <a:spLocks/>
          </p:cNvSpPr>
          <p:nvPr/>
        </p:nvSpPr>
        <p:spPr bwMode="auto">
          <a:xfrm>
            <a:off x="5508625" y="3573463"/>
            <a:ext cx="863600" cy="863600"/>
          </a:xfrm>
          <a:custGeom>
            <a:avLst/>
            <a:gdLst>
              <a:gd name="T0" fmla="*/ 0 w 544"/>
              <a:gd name="T1" fmla="*/ 0 h 544"/>
              <a:gd name="T2" fmla="*/ 914817513 w 544"/>
              <a:gd name="T3" fmla="*/ 113407825 h 544"/>
              <a:gd name="T4" fmla="*/ 1257558763 w 544"/>
              <a:gd name="T5" fmla="*/ 456149075 h 544"/>
              <a:gd name="T6" fmla="*/ 1370965000 w 544"/>
              <a:gd name="T7" fmla="*/ 1370965000 h 544"/>
              <a:gd name="T8" fmla="*/ 0 60000 65536"/>
              <a:gd name="T9" fmla="*/ 0 60000 65536"/>
              <a:gd name="T10" fmla="*/ 0 60000 65536"/>
              <a:gd name="T11" fmla="*/ 0 60000 65536"/>
              <a:gd name="T12" fmla="*/ 0 w 544"/>
              <a:gd name="T13" fmla="*/ 0 h 544"/>
              <a:gd name="T14" fmla="*/ 544 w 544"/>
              <a:gd name="T15" fmla="*/ 544 h 54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44" h="544">
                <a:moveTo>
                  <a:pt x="0" y="0"/>
                </a:moveTo>
                <a:cubicBezTo>
                  <a:pt x="140" y="7"/>
                  <a:pt x="280" y="15"/>
                  <a:pt x="363" y="45"/>
                </a:cubicBezTo>
                <a:cubicBezTo>
                  <a:pt x="446" y="75"/>
                  <a:pt x="469" y="98"/>
                  <a:pt x="499" y="181"/>
                </a:cubicBezTo>
                <a:cubicBezTo>
                  <a:pt x="529" y="264"/>
                  <a:pt x="536" y="404"/>
                  <a:pt x="544" y="544"/>
                </a:cubicBezTo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505" name="Rectangle 35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0506" name="Object 34"/>
          <p:cNvGraphicFramePr>
            <a:graphicFrameLocks noChangeAspect="1"/>
          </p:cNvGraphicFramePr>
          <p:nvPr/>
        </p:nvGraphicFramePr>
        <p:xfrm>
          <a:off x="5867400" y="2924175"/>
          <a:ext cx="288925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4" name="Microsoft Equation 3.0" r:id="rId3" imgW="165240" imgH="482760" progId="Equation.3">
                  <p:embed/>
                </p:oleObj>
              </mc:Choice>
              <mc:Fallback>
                <p:oleObj name="Microsoft Equation 3.0" r:id="rId3" imgW="165240" imgH="482760" progId="Equation.3">
                  <p:embed/>
                  <p:pic>
                    <p:nvPicPr>
                      <p:cNvPr id="0" name="Picture 4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7400" y="2924175"/>
                        <a:ext cx="288925" cy="504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07" name="Rectangle 36"/>
          <p:cNvSpPr>
            <a:spLocks noChangeArrowheads="1"/>
          </p:cNvSpPr>
          <p:nvPr/>
        </p:nvSpPr>
        <p:spPr bwMode="auto">
          <a:xfrm>
            <a:off x="5508625" y="2997200"/>
            <a:ext cx="431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i="1">
                <a:solidFill>
                  <a:srgbClr val="FF0000"/>
                </a:solidFill>
              </a:rPr>
              <a:t>у=</a:t>
            </a:r>
          </a:p>
        </p:txBody>
      </p:sp>
      <p:sp>
        <p:nvSpPr>
          <p:cNvPr id="20508" name="Rectangle 37"/>
          <p:cNvSpPr>
            <a:spLocks noChangeArrowheads="1"/>
          </p:cNvSpPr>
          <p:nvPr/>
        </p:nvSpPr>
        <p:spPr bwMode="auto">
          <a:xfrm>
            <a:off x="6443663" y="5949950"/>
            <a:ext cx="32226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400"/>
              <a:t>О</a:t>
            </a:r>
          </a:p>
        </p:txBody>
      </p:sp>
      <p:sp>
        <p:nvSpPr>
          <p:cNvPr id="20509" name="Rectangle 38"/>
          <p:cNvSpPr>
            <a:spLocks noChangeArrowheads="1"/>
          </p:cNvSpPr>
          <p:nvPr/>
        </p:nvSpPr>
        <p:spPr bwMode="auto">
          <a:xfrm>
            <a:off x="2051050" y="5949950"/>
            <a:ext cx="3222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400"/>
              <a:t>О</a:t>
            </a:r>
          </a:p>
        </p:txBody>
      </p:sp>
      <p:sp>
        <p:nvSpPr>
          <p:cNvPr id="20510" name="Rectangle 39"/>
          <p:cNvSpPr>
            <a:spLocks noChangeArrowheads="1"/>
          </p:cNvSpPr>
          <p:nvPr/>
        </p:nvSpPr>
        <p:spPr bwMode="auto">
          <a:xfrm>
            <a:off x="6372225" y="3429000"/>
            <a:ext cx="3222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400"/>
              <a:t>О</a:t>
            </a:r>
          </a:p>
        </p:txBody>
      </p:sp>
      <p:sp>
        <p:nvSpPr>
          <p:cNvPr id="20511" name="Rectangle 40"/>
          <p:cNvSpPr>
            <a:spLocks noChangeArrowheads="1"/>
          </p:cNvSpPr>
          <p:nvPr/>
        </p:nvSpPr>
        <p:spPr bwMode="auto">
          <a:xfrm>
            <a:off x="2051050" y="3500438"/>
            <a:ext cx="3222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400"/>
              <a:t>О</a:t>
            </a:r>
          </a:p>
        </p:txBody>
      </p:sp>
      <p:sp>
        <p:nvSpPr>
          <p:cNvPr id="20512" name="Freeform 43"/>
          <p:cNvSpPr>
            <a:spLocks/>
          </p:cNvSpPr>
          <p:nvPr/>
        </p:nvSpPr>
        <p:spPr bwMode="auto">
          <a:xfrm>
            <a:off x="1042988" y="4797425"/>
            <a:ext cx="1008062" cy="1152525"/>
          </a:xfrm>
          <a:custGeom>
            <a:avLst/>
            <a:gdLst>
              <a:gd name="T0" fmla="*/ 2036450893 w 499"/>
              <a:gd name="T1" fmla="*/ 0 h 635"/>
              <a:gd name="T2" fmla="*/ 1669154716 w 499"/>
              <a:gd name="T3" fmla="*/ 1492283925 h 635"/>
              <a:gd name="T4" fmla="*/ 0 w 499"/>
              <a:gd name="T5" fmla="*/ 2091832875 h 635"/>
              <a:gd name="T6" fmla="*/ 0 60000 65536"/>
              <a:gd name="T7" fmla="*/ 0 60000 65536"/>
              <a:gd name="T8" fmla="*/ 0 60000 65536"/>
              <a:gd name="T9" fmla="*/ 0 w 499"/>
              <a:gd name="T10" fmla="*/ 0 h 635"/>
              <a:gd name="T11" fmla="*/ 499 w 499"/>
              <a:gd name="T12" fmla="*/ 635 h 63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99" h="635">
                <a:moveTo>
                  <a:pt x="499" y="0"/>
                </a:moveTo>
                <a:cubicBezTo>
                  <a:pt x="495" y="173"/>
                  <a:pt x="492" y="347"/>
                  <a:pt x="409" y="453"/>
                </a:cubicBezTo>
                <a:cubicBezTo>
                  <a:pt x="326" y="559"/>
                  <a:pt x="163" y="597"/>
                  <a:pt x="0" y="635"/>
                </a:cubicBezTo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513" name="Freeform 44"/>
          <p:cNvSpPr>
            <a:spLocks/>
          </p:cNvSpPr>
          <p:nvPr/>
        </p:nvSpPr>
        <p:spPr bwMode="auto">
          <a:xfrm flipH="1">
            <a:off x="2195513" y="4797425"/>
            <a:ext cx="1008062" cy="1152525"/>
          </a:xfrm>
          <a:custGeom>
            <a:avLst/>
            <a:gdLst>
              <a:gd name="T0" fmla="*/ 2036450893 w 499"/>
              <a:gd name="T1" fmla="*/ 0 h 635"/>
              <a:gd name="T2" fmla="*/ 1669154716 w 499"/>
              <a:gd name="T3" fmla="*/ 1492283925 h 635"/>
              <a:gd name="T4" fmla="*/ 0 w 499"/>
              <a:gd name="T5" fmla="*/ 2091832875 h 635"/>
              <a:gd name="T6" fmla="*/ 0 60000 65536"/>
              <a:gd name="T7" fmla="*/ 0 60000 65536"/>
              <a:gd name="T8" fmla="*/ 0 60000 65536"/>
              <a:gd name="T9" fmla="*/ 0 w 499"/>
              <a:gd name="T10" fmla="*/ 0 h 635"/>
              <a:gd name="T11" fmla="*/ 499 w 499"/>
              <a:gd name="T12" fmla="*/ 635 h 63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99" h="635">
                <a:moveTo>
                  <a:pt x="499" y="0"/>
                </a:moveTo>
                <a:cubicBezTo>
                  <a:pt x="495" y="173"/>
                  <a:pt x="492" y="347"/>
                  <a:pt x="409" y="453"/>
                </a:cubicBezTo>
                <a:cubicBezTo>
                  <a:pt x="326" y="559"/>
                  <a:pt x="163" y="597"/>
                  <a:pt x="0" y="635"/>
                </a:cubicBezTo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514" name="Rectangle 46"/>
          <p:cNvSpPr>
            <a:spLocks noChangeArrowheads="1"/>
          </p:cNvSpPr>
          <p:nvPr/>
        </p:nvSpPr>
        <p:spPr bwMode="auto">
          <a:xfrm>
            <a:off x="34925" y="32131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0515" name="Object 45"/>
          <p:cNvGraphicFramePr>
            <a:graphicFrameLocks noChangeAspect="1"/>
          </p:cNvGraphicFramePr>
          <p:nvPr/>
        </p:nvGraphicFramePr>
        <p:xfrm>
          <a:off x="914400" y="4876800"/>
          <a:ext cx="679450" cy="644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5" name="Формула" r:id="rId5" imgW="444240" imgH="444240" progId="Equation.3">
                  <p:embed/>
                </p:oleObj>
              </mc:Choice>
              <mc:Fallback>
                <p:oleObj name="Формула" r:id="rId5" imgW="444240" imgH="444240" progId="Equation.3">
                  <p:embed/>
                  <p:pic>
                    <p:nvPicPr>
                      <p:cNvPr id="0" name="Picture 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4876800"/>
                        <a:ext cx="679450" cy="644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17" name="Rectangle 48"/>
          <p:cNvSpPr>
            <a:spLocks noChangeArrowheads="1"/>
          </p:cNvSpPr>
          <p:nvPr/>
        </p:nvSpPr>
        <p:spPr bwMode="auto">
          <a:xfrm>
            <a:off x="6300788" y="5373688"/>
            <a:ext cx="31591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ru-RU" sz="1400"/>
              <a:t>1</a:t>
            </a:r>
            <a:r>
              <a:rPr lang="ru-RU"/>
              <a:t> </a:t>
            </a:r>
          </a:p>
        </p:txBody>
      </p:sp>
      <p:sp>
        <p:nvSpPr>
          <p:cNvPr id="20518" name="Line 49"/>
          <p:cNvSpPr>
            <a:spLocks noChangeShapeType="1"/>
          </p:cNvSpPr>
          <p:nvPr/>
        </p:nvSpPr>
        <p:spPr bwMode="auto">
          <a:xfrm>
            <a:off x="6516688" y="573405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519" name="Line 50"/>
          <p:cNvSpPr>
            <a:spLocks noChangeShapeType="1"/>
          </p:cNvSpPr>
          <p:nvPr/>
        </p:nvSpPr>
        <p:spPr bwMode="auto">
          <a:xfrm>
            <a:off x="6443663" y="5734050"/>
            <a:ext cx="1444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520" name="Freeform 51"/>
          <p:cNvSpPr>
            <a:spLocks/>
          </p:cNvSpPr>
          <p:nvPr/>
        </p:nvSpPr>
        <p:spPr bwMode="auto">
          <a:xfrm>
            <a:off x="5219700" y="4724400"/>
            <a:ext cx="2520950" cy="1225550"/>
          </a:xfrm>
          <a:custGeom>
            <a:avLst/>
            <a:gdLst>
              <a:gd name="T0" fmla="*/ 0 w 1588"/>
              <a:gd name="T1" fmla="*/ 0 h 772"/>
              <a:gd name="T2" fmla="*/ 685482500 w 1588"/>
              <a:gd name="T3" fmla="*/ 914817513 h 772"/>
              <a:gd name="T4" fmla="*/ 2147483647 w 1588"/>
              <a:gd name="T5" fmla="*/ 1716227200 h 772"/>
              <a:gd name="T6" fmla="*/ 2147483647 w 1588"/>
              <a:gd name="T7" fmla="*/ 1945560625 h 772"/>
              <a:gd name="T8" fmla="*/ 0 60000 65536"/>
              <a:gd name="T9" fmla="*/ 0 60000 65536"/>
              <a:gd name="T10" fmla="*/ 0 60000 65536"/>
              <a:gd name="T11" fmla="*/ 0 60000 65536"/>
              <a:gd name="T12" fmla="*/ 0 w 1588"/>
              <a:gd name="T13" fmla="*/ 0 h 772"/>
              <a:gd name="T14" fmla="*/ 1588 w 1588"/>
              <a:gd name="T15" fmla="*/ 772 h 77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588" h="772">
                <a:moveTo>
                  <a:pt x="0" y="0"/>
                </a:moveTo>
                <a:cubicBezTo>
                  <a:pt x="60" y="125"/>
                  <a:pt x="121" y="250"/>
                  <a:pt x="272" y="363"/>
                </a:cubicBezTo>
                <a:cubicBezTo>
                  <a:pt x="423" y="476"/>
                  <a:pt x="688" y="613"/>
                  <a:pt x="907" y="681"/>
                </a:cubicBezTo>
                <a:cubicBezTo>
                  <a:pt x="1126" y="749"/>
                  <a:pt x="1475" y="765"/>
                  <a:pt x="1588" y="772"/>
                </a:cubicBezTo>
              </a:path>
            </a:pathLst>
          </a:custGeom>
          <a:noFill/>
          <a:ln w="25400">
            <a:solidFill>
              <a:srgbClr val="8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521" name="Freeform 52"/>
          <p:cNvSpPr>
            <a:spLocks/>
          </p:cNvSpPr>
          <p:nvPr/>
        </p:nvSpPr>
        <p:spPr bwMode="auto">
          <a:xfrm flipH="1">
            <a:off x="5364163" y="4724400"/>
            <a:ext cx="2592387" cy="1152525"/>
          </a:xfrm>
          <a:custGeom>
            <a:avLst/>
            <a:gdLst>
              <a:gd name="T0" fmla="*/ 0 w 1588"/>
              <a:gd name="T1" fmla="*/ 0 h 772"/>
              <a:gd name="T2" fmla="*/ 724882339 w 1588"/>
              <a:gd name="T3" fmla="*/ 809045678 h 772"/>
              <a:gd name="T4" fmla="*/ 2147483647 w 1588"/>
              <a:gd name="T5" fmla="*/ 1517794808 h 772"/>
              <a:gd name="T6" fmla="*/ 2147483647 w 1588"/>
              <a:gd name="T7" fmla="*/ 1720613829 h 772"/>
              <a:gd name="T8" fmla="*/ 0 60000 65536"/>
              <a:gd name="T9" fmla="*/ 0 60000 65536"/>
              <a:gd name="T10" fmla="*/ 0 60000 65536"/>
              <a:gd name="T11" fmla="*/ 0 60000 65536"/>
              <a:gd name="T12" fmla="*/ 0 w 1588"/>
              <a:gd name="T13" fmla="*/ 0 h 772"/>
              <a:gd name="T14" fmla="*/ 1588 w 1588"/>
              <a:gd name="T15" fmla="*/ 772 h 77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588" h="772">
                <a:moveTo>
                  <a:pt x="0" y="0"/>
                </a:moveTo>
                <a:cubicBezTo>
                  <a:pt x="60" y="125"/>
                  <a:pt x="121" y="250"/>
                  <a:pt x="272" y="363"/>
                </a:cubicBezTo>
                <a:cubicBezTo>
                  <a:pt x="423" y="476"/>
                  <a:pt x="688" y="613"/>
                  <a:pt x="907" y="681"/>
                </a:cubicBezTo>
                <a:cubicBezTo>
                  <a:pt x="1126" y="749"/>
                  <a:pt x="1475" y="765"/>
                  <a:pt x="1588" y="772"/>
                </a:cubicBezTo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522" name="Rectangle 53"/>
          <p:cNvSpPr>
            <a:spLocks noChangeArrowheads="1"/>
          </p:cNvSpPr>
          <p:nvPr/>
        </p:nvSpPr>
        <p:spPr bwMode="auto">
          <a:xfrm>
            <a:off x="4572000" y="4435753"/>
            <a:ext cx="95250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ru-RU" sz="1600" dirty="0" smtClean="0">
                <a:solidFill>
                  <a:srgbClr val="800000"/>
                </a:solidFill>
              </a:rPr>
              <a:t>(</a:t>
            </a:r>
            <a:r>
              <a:rPr lang="ru-RU" sz="1600" dirty="0">
                <a:solidFill>
                  <a:srgbClr val="800000"/>
                </a:solidFill>
              </a:rPr>
              <a:t>0</a:t>
            </a:r>
            <a:r>
              <a:rPr lang="ru-RU" sz="1600" dirty="0">
                <a:solidFill>
                  <a:srgbClr val="800000"/>
                </a:solidFill>
                <a:sym typeface="Symbol" pitchFamily="18" charset="2"/>
              </a:rPr>
              <a:t></a:t>
            </a:r>
            <a:r>
              <a:rPr lang="ru-RU" sz="1600" i="1" dirty="0">
                <a:solidFill>
                  <a:srgbClr val="800000"/>
                </a:solidFill>
              </a:rPr>
              <a:t>а</a:t>
            </a:r>
            <a:r>
              <a:rPr lang="ru-RU" sz="1600" dirty="0">
                <a:solidFill>
                  <a:srgbClr val="800000"/>
                </a:solidFill>
                <a:sym typeface="Symbol" pitchFamily="18" charset="2"/>
              </a:rPr>
              <a:t></a:t>
            </a:r>
            <a:r>
              <a:rPr lang="ru-RU" sz="1600" dirty="0">
                <a:solidFill>
                  <a:srgbClr val="800000"/>
                </a:solidFill>
              </a:rPr>
              <a:t>1)</a:t>
            </a:r>
            <a:r>
              <a:rPr lang="ru-RU" dirty="0">
                <a:sym typeface="Symbol" pitchFamily="18" charset="2"/>
              </a:rPr>
              <a:t> </a:t>
            </a:r>
          </a:p>
        </p:txBody>
      </p:sp>
      <p:sp>
        <p:nvSpPr>
          <p:cNvPr id="20523" name="Rectangle 54"/>
          <p:cNvSpPr>
            <a:spLocks noChangeArrowheads="1"/>
          </p:cNvSpPr>
          <p:nvPr/>
        </p:nvSpPr>
        <p:spPr bwMode="auto">
          <a:xfrm>
            <a:off x="7864024" y="4507498"/>
            <a:ext cx="67037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ru-RU" sz="1600" dirty="0" smtClean="0">
                <a:solidFill>
                  <a:srgbClr val="FF0000"/>
                </a:solidFill>
              </a:rPr>
              <a:t>(</a:t>
            </a:r>
            <a:r>
              <a:rPr lang="ru-RU" sz="1600" i="1" dirty="0">
                <a:solidFill>
                  <a:srgbClr val="FF0000"/>
                </a:solidFill>
              </a:rPr>
              <a:t>а</a:t>
            </a:r>
            <a:r>
              <a:rPr lang="ru-RU" sz="1600" dirty="0">
                <a:solidFill>
                  <a:srgbClr val="FF0000"/>
                </a:solidFill>
              </a:rPr>
              <a:t>&gt;1)</a:t>
            </a:r>
          </a:p>
        </p:txBody>
      </p:sp>
      <p:graphicFrame>
        <p:nvGraphicFramePr>
          <p:cNvPr id="20528" name="Object 48"/>
          <p:cNvGraphicFramePr>
            <a:graphicFrameLocks noChangeAspect="1"/>
          </p:cNvGraphicFramePr>
          <p:nvPr/>
        </p:nvGraphicFramePr>
        <p:xfrm>
          <a:off x="3886200" y="4343400"/>
          <a:ext cx="698500" cy="404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6" name="Формула" r:id="rId7" imgW="457200" imgH="279360" progId="Equation.3">
                  <p:embed/>
                </p:oleObj>
              </mc:Choice>
              <mc:Fallback>
                <p:oleObj name="Формула" r:id="rId7" imgW="457200" imgH="279360" progId="Equation.3">
                  <p:embed/>
                  <p:pic>
                    <p:nvPicPr>
                      <p:cNvPr id="0" name="Picture 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86200" y="4343400"/>
                        <a:ext cx="698500" cy="4048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29" name="Object 49"/>
          <p:cNvGraphicFramePr>
            <a:graphicFrameLocks noChangeAspect="1"/>
          </p:cNvGraphicFramePr>
          <p:nvPr/>
        </p:nvGraphicFramePr>
        <p:xfrm>
          <a:off x="7239000" y="4419600"/>
          <a:ext cx="698500" cy="404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7" name="Формула" r:id="rId9" imgW="457200" imgH="279360" progId="Equation.3">
                  <p:embed/>
                </p:oleObj>
              </mc:Choice>
              <mc:Fallback>
                <p:oleObj name="Формула" r:id="rId9" imgW="457200" imgH="279360" progId="Equation.3">
                  <p:embed/>
                  <p:pic>
                    <p:nvPicPr>
                      <p:cNvPr id="0" name="Picture 4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9000" y="4419600"/>
                        <a:ext cx="698500" cy="4048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dirty="0" smtClean="0">
                <a:solidFill>
                  <a:schemeClr val="bg2"/>
                </a:solidFill>
              </a:rPr>
              <a:t>ФУНКЦИЯ. ПРЕДЕЛ  ФУНКЦИИ</a:t>
            </a:r>
            <a:r>
              <a:rPr lang="ru-RU" sz="5400" dirty="0" smtClean="0"/>
              <a:t> </a:t>
            </a:r>
            <a:br>
              <a:rPr lang="ru-RU" sz="5400" dirty="0" smtClean="0"/>
            </a:br>
            <a:r>
              <a:rPr lang="ru-RU" sz="2800" b="1" u="sng" dirty="0" smtClean="0">
                <a:solidFill>
                  <a:srgbClr val="800000"/>
                </a:solidFill>
              </a:rPr>
              <a:t>2. ЭЛЕМЕНТАРНЫЕ  ФУНКЦИИ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2400" dirty="0" smtClean="0">
                <a:solidFill>
                  <a:srgbClr val="800000"/>
                </a:solidFill>
                <a:latin typeface="Times New Roman" pitchFamily="18" charset="0"/>
              </a:rPr>
              <a:t>Графики основных элементарных функций</a:t>
            </a:r>
            <a:r>
              <a:rPr lang="en-US" sz="2400" dirty="0" smtClean="0">
                <a:solidFill>
                  <a:srgbClr val="800000"/>
                </a:solidFill>
                <a:latin typeface="Times New Roman" pitchFamily="18" charset="0"/>
              </a:rPr>
              <a:t>:</a:t>
            </a:r>
            <a:endParaRPr lang="ru-RU" sz="2400" dirty="0" smtClean="0">
              <a:solidFill>
                <a:srgbClr val="800000"/>
              </a:solidFill>
              <a:latin typeface="Times New Roman" pitchFamily="18" charset="0"/>
            </a:endParaRPr>
          </a:p>
          <a:p>
            <a:pPr eaLnBrk="1" hangingPunct="1"/>
            <a:endParaRPr lang="ru-RU" sz="2400" dirty="0" smtClean="0"/>
          </a:p>
        </p:txBody>
      </p:sp>
      <p:sp>
        <p:nvSpPr>
          <p:cNvPr id="21508" name="Freeform 4"/>
          <p:cNvSpPr>
            <a:spLocks/>
          </p:cNvSpPr>
          <p:nvPr/>
        </p:nvSpPr>
        <p:spPr bwMode="auto">
          <a:xfrm>
            <a:off x="1403350" y="2565400"/>
            <a:ext cx="73025" cy="2016125"/>
          </a:xfrm>
          <a:custGeom>
            <a:avLst/>
            <a:gdLst>
              <a:gd name="T0" fmla="*/ 0 w 1"/>
              <a:gd name="T1" fmla="*/ 2147483647 h 1410"/>
              <a:gd name="T2" fmla="*/ 0 w 1"/>
              <a:gd name="T3" fmla="*/ 0 h 1410"/>
              <a:gd name="T4" fmla="*/ 0 60000 65536"/>
              <a:gd name="T5" fmla="*/ 0 60000 65536"/>
              <a:gd name="T6" fmla="*/ 0 w 1"/>
              <a:gd name="T7" fmla="*/ 0 h 1410"/>
              <a:gd name="T8" fmla="*/ 1 w 1"/>
              <a:gd name="T9" fmla="*/ 1410 h 141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1410">
                <a:moveTo>
                  <a:pt x="0" y="1410"/>
                </a:moveTo>
                <a:lnTo>
                  <a:pt x="0" y="0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509" name="Freeform 5"/>
          <p:cNvSpPr>
            <a:spLocks/>
          </p:cNvSpPr>
          <p:nvPr/>
        </p:nvSpPr>
        <p:spPr bwMode="auto">
          <a:xfrm>
            <a:off x="5724525" y="2492375"/>
            <a:ext cx="73025" cy="2016125"/>
          </a:xfrm>
          <a:custGeom>
            <a:avLst/>
            <a:gdLst>
              <a:gd name="T0" fmla="*/ 0 w 1"/>
              <a:gd name="T1" fmla="*/ 2147483647 h 1410"/>
              <a:gd name="T2" fmla="*/ 0 w 1"/>
              <a:gd name="T3" fmla="*/ 0 h 1410"/>
              <a:gd name="T4" fmla="*/ 0 60000 65536"/>
              <a:gd name="T5" fmla="*/ 0 60000 65536"/>
              <a:gd name="T6" fmla="*/ 0 w 1"/>
              <a:gd name="T7" fmla="*/ 0 h 1410"/>
              <a:gd name="T8" fmla="*/ 1 w 1"/>
              <a:gd name="T9" fmla="*/ 1410 h 141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1410">
                <a:moveTo>
                  <a:pt x="0" y="1410"/>
                </a:moveTo>
                <a:lnTo>
                  <a:pt x="0" y="0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510" name="Line 8"/>
          <p:cNvSpPr>
            <a:spLocks noChangeShapeType="1"/>
          </p:cNvSpPr>
          <p:nvPr/>
        </p:nvSpPr>
        <p:spPr bwMode="auto">
          <a:xfrm>
            <a:off x="827088" y="3573463"/>
            <a:ext cx="24495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511" name="Line 10"/>
          <p:cNvSpPr>
            <a:spLocks noChangeShapeType="1"/>
          </p:cNvSpPr>
          <p:nvPr/>
        </p:nvSpPr>
        <p:spPr bwMode="auto">
          <a:xfrm>
            <a:off x="4716463" y="3789363"/>
            <a:ext cx="24495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512" name="Freeform 12"/>
          <p:cNvSpPr>
            <a:spLocks/>
          </p:cNvSpPr>
          <p:nvPr/>
        </p:nvSpPr>
        <p:spPr bwMode="auto">
          <a:xfrm>
            <a:off x="1476375" y="2708275"/>
            <a:ext cx="1727200" cy="1728788"/>
          </a:xfrm>
          <a:custGeom>
            <a:avLst/>
            <a:gdLst>
              <a:gd name="T0" fmla="*/ 0 w 1588"/>
              <a:gd name="T1" fmla="*/ 0 h 772"/>
              <a:gd name="T2" fmla="*/ 321775837 w 1588"/>
              <a:gd name="T3" fmla="*/ 1820353301 h 772"/>
              <a:gd name="T4" fmla="*/ 1072979494 w 1588"/>
              <a:gd name="T5" fmla="*/ 2147483647 h 772"/>
              <a:gd name="T6" fmla="*/ 1878601914 w 1588"/>
              <a:gd name="T7" fmla="*/ 2147483647 h 772"/>
              <a:gd name="T8" fmla="*/ 0 60000 65536"/>
              <a:gd name="T9" fmla="*/ 0 60000 65536"/>
              <a:gd name="T10" fmla="*/ 0 60000 65536"/>
              <a:gd name="T11" fmla="*/ 0 60000 65536"/>
              <a:gd name="T12" fmla="*/ 0 w 1588"/>
              <a:gd name="T13" fmla="*/ 0 h 772"/>
              <a:gd name="T14" fmla="*/ 1588 w 1588"/>
              <a:gd name="T15" fmla="*/ 772 h 77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588" h="772">
                <a:moveTo>
                  <a:pt x="0" y="0"/>
                </a:moveTo>
                <a:cubicBezTo>
                  <a:pt x="60" y="125"/>
                  <a:pt x="121" y="250"/>
                  <a:pt x="272" y="363"/>
                </a:cubicBezTo>
                <a:cubicBezTo>
                  <a:pt x="423" y="476"/>
                  <a:pt x="688" y="613"/>
                  <a:pt x="907" y="681"/>
                </a:cubicBezTo>
                <a:cubicBezTo>
                  <a:pt x="1126" y="749"/>
                  <a:pt x="1475" y="765"/>
                  <a:pt x="1588" y="772"/>
                </a:cubicBezTo>
              </a:path>
            </a:pathLst>
          </a:custGeom>
          <a:noFill/>
          <a:ln w="25400">
            <a:solidFill>
              <a:srgbClr val="8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513" name="Rectangle 14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1514" name="Object 13"/>
          <p:cNvGraphicFramePr>
            <a:graphicFrameLocks noChangeAspect="1"/>
          </p:cNvGraphicFramePr>
          <p:nvPr/>
        </p:nvGraphicFramePr>
        <p:xfrm>
          <a:off x="2339975" y="3860800"/>
          <a:ext cx="1584325" cy="341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36" name="Equation" r:id="rId3" imgW="1384560" imgH="266760" progId="">
                  <p:embed/>
                </p:oleObj>
              </mc:Choice>
              <mc:Fallback>
                <p:oleObj name="Equation" r:id="rId3" imgW="1384560" imgH="266760" progId="">
                  <p:embed/>
                  <p:pic>
                    <p:nvPicPr>
                      <p:cNvPr id="0" name="Picture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975" y="3860800"/>
                        <a:ext cx="1584325" cy="341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15" name="Freeform 15"/>
          <p:cNvSpPr>
            <a:spLocks/>
          </p:cNvSpPr>
          <p:nvPr/>
        </p:nvSpPr>
        <p:spPr bwMode="auto">
          <a:xfrm flipV="1">
            <a:off x="5867400" y="2781300"/>
            <a:ext cx="1655763" cy="1655763"/>
          </a:xfrm>
          <a:custGeom>
            <a:avLst/>
            <a:gdLst>
              <a:gd name="T0" fmla="*/ 0 w 1588"/>
              <a:gd name="T1" fmla="*/ 0 h 772"/>
              <a:gd name="T2" fmla="*/ 295709054 w 1588"/>
              <a:gd name="T3" fmla="*/ 1669815538 h 772"/>
              <a:gd name="T4" fmla="*/ 986057957 w 1588"/>
              <a:gd name="T5" fmla="*/ 2147483647 h 772"/>
              <a:gd name="T6" fmla="*/ 1726417577 w 1588"/>
              <a:gd name="T7" fmla="*/ 2147483647 h 772"/>
              <a:gd name="T8" fmla="*/ 0 60000 65536"/>
              <a:gd name="T9" fmla="*/ 0 60000 65536"/>
              <a:gd name="T10" fmla="*/ 0 60000 65536"/>
              <a:gd name="T11" fmla="*/ 0 60000 65536"/>
              <a:gd name="T12" fmla="*/ 0 w 1588"/>
              <a:gd name="T13" fmla="*/ 0 h 772"/>
              <a:gd name="T14" fmla="*/ 1588 w 1588"/>
              <a:gd name="T15" fmla="*/ 772 h 77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588" h="772">
                <a:moveTo>
                  <a:pt x="0" y="0"/>
                </a:moveTo>
                <a:cubicBezTo>
                  <a:pt x="60" y="125"/>
                  <a:pt x="121" y="250"/>
                  <a:pt x="272" y="363"/>
                </a:cubicBezTo>
                <a:cubicBezTo>
                  <a:pt x="423" y="476"/>
                  <a:pt x="688" y="613"/>
                  <a:pt x="907" y="681"/>
                </a:cubicBezTo>
                <a:cubicBezTo>
                  <a:pt x="1126" y="749"/>
                  <a:pt x="1475" y="765"/>
                  <a:pt x="1588" y="772"/>
                </a:cubicBezTo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516" name="Rectangle 17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1517" name="Object 16"/>
          <p:cNvGraphicFramePr>
            <a:graphicFrameLocks noChangeAspect="1"/>
          </p:cNvGraphicFramePr>
          <p:nvPr/>
        </p:nvGraphicFramePr>
        <p:xfrm>
          <a:off x="5940425" y="2492375"/>
          <a:ext cx="1511300" cy="366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37" name="Equation" r:id="rId5" imgW="1219320" imgH="266760" progId="">
                  <p:embed/>
                </p:oleObj>
              </mc:Choice>
              <mc:Fallback>
                <p:oleObj name="Equation" r:id="rId5" imgW="1219320" imgH="266760" progId="">
                  <p:embed/>
                  <p:pic>
                    <p:nvPicPr>
                      <p:cNvPr id="0" name="Picture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0425" y="2492375"/>
                        <a:ext cx="1511300" cy="3667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18" name="Rectangle 18"/>
          <p:cNvSpPr>
            <a:spLocks noChangeArrowheads="1"/>
          </p:cNvSpPr>
          <p:nvPr/>
        </p:nvSpPr>
        <p:spPr bwMode="auto">
          <a:xfrm>
            <a:off x="3132138" y="3500438"/>
            <a:ext cx="298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i="1"/>
              <a:t>х</a:t>
            </a:r>
          </a:p>
        </p:txBody>
      </p:sp>
      <p:sp>
        <p:nvSpPr>
          <p:cNvPr id="21519" name="Rectangle 19"/>
          <p:cNvSpPr>
            <a:spLocks noChangeArrowheads="1"/>
          </p:cNvSpPr>
          <p:nvPr/>
        </p:nvSpPr>
        <p:spPr bwMode="auto">
          <a:xfrm>
            <a:off x="7308850" y="3789363"/>
            <a:ext cx="298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i="1"/>
              <a:t>х</a:t>
            </a:r>
          </a:p>
        </p:txBody>
      </p:sp>
      <p:sp>
        <p:nvSpPr>
          <p:cNvPr id="21520" name="Rectangle 24"/>
          <p:cNvSpPr>
            <a:spLocks noChangeArrowheads="1"/>
          </p:cNvSpPr>
          <p:nvPr/>
        </p:nvSpPr>
        <p:spPr bwMode="auto">
          <a:xfrm>
            <a:off x="5292725" y="2420938"/>
            <a:ext cx="298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i="1"/>
              <a:t>у</a:t>
            </a:r>
          </a:p>
        </p:txBody>
      </p:sp>
      <p:sp>
        <p:nvSpPr>
          <p:cNvPr id="21521" name="Rectangle 25"/>
          <p:cNvSpPr>
            <a:spLocks noChangeArrowheads="1"/>
          </p:cNvSpPr>
          <p:nvPr/>
        </p:nvSpPr>
        <p:spPr bwMode="auto">
          <a:xfrm>
            <a:off x="1116013" y="2420938"/>
            <a:ext cx="298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i="1"/>
              <a:t>у</a:t>
            </a:r>
          </a:p>
        </p:txBody>
      </p:sp>
      <p:sp>
        <p:nvSpPr>
          <p:cNvPr id="21522" name="Rectangle 26"/>
          <p:cNvSpPr>
            <a:spLocks noChangeArrowheads="1"/>
          </p:cNvSpPr>
          <p:nvPr/>
        </p:nvSpPr>
        <p:spPr bwMode="auto">
          <a:xfrm>
            <a:off x="1116013" y="3500438"/>
            <a:ext cx="32226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400"/>
              <a:t>О</a:t>
            </a:r>
          </a:p>
        </p:txBody>
      </p:sp>
      <p:sp>
        <p:nvSpPr>
          <p:cNvPr id="21523" name="Rectangle 29"/>
          <p:cNvSpPr>
            <a:spLocks noChangeArrowheads="1"/>
          </p:cNvSpPr>
          <p:nvPr/>
        </p:nvSpPr>
        <p:spPr bwMode="auto">
          <a:xfrm>
            <a:off x="5651500" y="3789363"/>
            <a:ext cx="3222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400"/>
              <a:t>О</a:t>
            </a:r>
          </a:p>
        </p:txBody>
      </p:sp>
      <p:sp>
        <p:nvSpPr>
          <p:cNvPr id="21524" name="Rectangle 30"/>
          <p:cNvSpPr>
            <a:spLocks noChangeArrowheads="1"/>
          </p:cNvSpPr>
          <p:nvPr/>
        </p:nvSpPr>
        <p:spPr bwMode="auto">
          <a:xfrm>
            <a:off x="1692275" y="3573463"/>
            <a:ext cx="31591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ru-RU" sz="1400"/>
              <a:t>1</a:t>
            </a:r>
            <a:r>
              <a:rPr lang="ru-RU"/>
              <a:t> </a:t>
            </a:r>
          </a:p>
        </p:txBody>
      </p:sp>
      <p:sp>
        <p:nvSpPr>
          <p:cNvPr id="21525" name="Rectangle 31"/>
          <p:cNvSpPr>
            <a:spLocks noChangeArrowheads="1"/>
          </p:cNvSpPr>
          <p:nvPr/>
        </p:nvSpPr>
        <p:spPr bwMode="auto">
          <a:xfrm>
            <a:off x="6011863" y="3716338"/>
            <a:ext cx="31591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ru-RU" sz="1400"/>
              <a:t>1</a:t>
            </a:r>
            <a:r>
              <a:rPr lang="ru-RU"/>
              <a:t> </a:t>
            </a:r>
          </a:p>
        </p:txBody>
      </p:sp>
      <p:sp>
        <p:nvSpPr>
          <p:cNvPr id="21526" name="Rectangle 39"/>
          <p:cNvSpPr>
            <a:spLocks noChangeArrowheads="1"/>
          </p:cNvSpPr>
          <p:nvPr/>
        </p:nvSpPr>
        <p:spPr bwMode="auto">
          <a:xfrm>
            <a:off x="0" y="33194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1527" name="Rectangle 41"/>
          <p:cNvSpPr>
            <a:spLocks noChangeArrowheads="1"/>
          </p:cNvSpPr>
          <p:nvPr/>
        </p:nvSpPr>
        <p:spPr bwMode="auto">
          <a:xfrm>
            <a:off x="0" y="33194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1528" name="Rectangle 43"/>
          <p:cNvSpPr>
            <a:spLocks noChangeArrowheads="1"/>
          </p:cNvSpPr>
          <p:nvPr/>
        </p:nvSpPr>
        <p:spPr bwMode="auto">
          <a:xfrm>
            <a:off x="0" y="33670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1529" name="Rectangle 45"/>
          <p:cNvSpPr>
            <a:spLocks noChangeArrowheads="1"/>
          </p:cNvSpPr>
          <p:nvPr/>
        </p:nvSpPr>
        <p:spPr bwMode="auto">
          <a:xfrm>
            <a:off x="0" y="33670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590800"/>
            <a:ext cx="8075613" cy="38862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ru-RU" sz="2800" dirty="0" smtClean="0"/>
          </a:p>
        </p:txBody>
      </p:sp>
      <p:graphicFrame>
        <p:nvGraphicFramePr>
          <p:cNvPr id="22531" name="Object 21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4500563" y="3716338"/>
          <a:ext cx="358775" cy="277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07" name="Equation" r:id="rId3" imgW="279279" imgH="215806" progId="Equation.3">
                  <p:embed/>
                </p:oleObj>
              </mc:Choice>
              <mc:Fallback>
                <p:oleObj name="Equation" r:id="rId3" imgW="279279" imgH="215806" progId="Equation.3">
                  <p:embed/>
                  <p:pic>
                    <p:nvPicPr>
                      <p:cNvPr id="0" name="Picture 63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0563" y="3716338"/>
                        <a:ext cx="358775" cy="2778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2" name="Object 23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5364163" y="3716338"/>
          <a:ext cx="2159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08" name="Equation" r:id="rId5" imgW="139700" imgH="139700" progId="">
                  <p:embed/>
                </p:oleObj>
              </mc:Choice>
              <mc:Fallback>
                <p:oleObj name="Equation" r:id="rId5" imgW="139700" imgH="139700" progId="">
                  <p:embed/>
                  <p:pic>
                    <p:nvPicPr>
                      <p:cNvPr id="0" name="Picture 6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64163" y="3716338"/>
                        <a:ext cx="2159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3" name="Freeform 5"/>
          <p:cNvSpPr>
            <a:spLocks/>
          </p:cNvSpPr>
          <p:nvPr/>
        </p:nvSpPr>
        <p:spPr bwMode="auto">
          <a:xfrm>
            <a:off x="4067175" y="2420938"/>
            <a:ext cx="73025" cy="2016125"/>
          </a:xfrm>
          <a:custGeom>
            <a:avLst/>
            <a:gdLst>
              <a:gd name="T0" fmla="*/ 0 w 1"/>
              <a:gd name="T1" fmla="*/ 2147483647 h 1410"/>
              <a:gd name="T2" fmla="*/ 0 w 1"/>
              <a:gd name="T3" fmla="*/ 0 h 1410"/>
              <a:gd name="T4" fmla="*/ 0 60000 65536"/>
              <a:gd name="T5" fmla="*/ 0 60000 65536"/>
              <a:gd name="T6" fmla="*/ 0 w 1"/>
              <a:gd name="T7" fmla="*/ 0 h 1410"/>
              <a:gd name="T8" fmla="*/ 1 w 1"/>
              <a:gd name="T9" fmla="*/ 1410 h 141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1410">
                <a:moveTo>
                  <a:pt x="0" y="1410"/>
                </a:moveTo>
                <a:lnTo>
                  <a:pt x="0" y="0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534" name="Line 6"/>
          <p:cNvSpPr>
            <a:spLocks noChangeShapeType="1"/>
          </p:cNvSpPr>
          <p:nvPr/>
        </p:nvSpPr>
        <p:spPr bwMode="auto">
          <a:xfrm>
            <a:off x="1547813" y="3573463"/>
            <a:ext cx="54022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535" name="Arc 7"/>
          <p:cNvSpPr>
            <a:spLocks/>
          </p:cNvSpPr>
          <p:nvPr/>
        </p:nvSpPr>
        <p:spPr bwMode="auto">
          <a:xfrm flipH="1">
            <a:off x="3348038" y="2924175"/>
            <a:ext cx="720725" cy="647700"/>
          </a:xfrm>
          <a:custGeom>
            <a:avLst/>
            <a:gdLst>
              <a:gd name="T0" fmla="*/ 0 w 21600"/>
              <a:gd name="T1" fmla="*/ 0 h 21600"/>
              <a:gd name="T2" fmla="*/ 802419112 w 21600"/>
              <a:gd name="T3" fmla="*/ 582390370 h 21600"/>
              <a:gd name="T4" fmla="*/ 0 w 21600"/>
              <a:gd name="T5" fmla="*/ 58239037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536" name="Arc 8"/>
          <p:cNvSpPr>
            <a:spLocks/>
          </p:cNvSpPr>
          <p:nvPr/>
        </p:nvSpPr>
        <p:spPr bwMode="auto">
          <a:xfrm>
            <a:off x="4067175" y="2924175"/>
            <a:ext cx="720725" cy="647700"/>
          </a:xfrm>
          <a:custGeom>
            <a:avLst/>
            <a:gdLst>
              <a:gd name="T0" fmla="*/ 0 w 21600"/>
              <a:gd name="T1" fmla="*/ 0 h 21600"/>
              <a:gd name="T2" fmla="*/ 802419112 w 21600"/>
              <a:gd name="T3" fmla="*/ 582390370 h 21600"/>
              <a:gd name="T4" fmla="*/ 0 w 21600"/>
              <a:gd name="T5" fmla="*/ 58239037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537" name="Arc 9"/>
          <p:cNvSpPr>
            <a:spLocks/>
          </p:cNvSpPr>
          <p:nvPr/>
        </p:nvSpPr>
        <p:spPr bwMode="auto">
          <a:xfrm flipV="1">
            <a:off x="2627313" y="3573463"/>
            <a:ext cx="719137" cy="719137"/>
          </a:xfrm>
          <a:custGeom>
            <a:avLst/>
            <a:gdLst>
              <a:gd name="T0" fmla="*/ 0 w 21600"/>
              <a:gd name="T1" fmla="*/ 0 h 21600"/>
              <a:gd name="T2" fmla="*/ 797126775 w 21600"/>
              <a:gd name="T3" fmla="*/ 797126775 h 21600"/>
              <a:gd name="T4" fmla="*/ 0 w 21600"/>
              <a:gd name="T5" fmla="*/ 797126775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538" name="Arc 10"/>
          <p:cNvSpPr>
            <a:spLocks/>
          </p:cNvSpPr>
          <p:nvPr/>
        </p:nvSpPr>
        <p:spPr bwMode="auto">
          <a:xfrm flipH="1" flipV="1">
            <a:off x="1908175" y="3573463"/>
            <a:ext cx="720725" cy="719137"/>
          </a:xfrm>
          <a:custGeom>
            <a:avLst/>
            <a:gdLst>
              <a:gd name="T0" fmla="*/ 0 w 21600"/>
              <a:gd name="T1" fmla="*/ 0 h 21600"/>
              <a:gd name="T2" fmla="*/ 802419112 w 21600"/>
              <a:gd name="T3" fmla="*/ 797126775 h 21600"/>
              <a:gd name="T4" fmla="*/ 0 w 21600"/>
              <a:gd name="T5" fmla="*/ 797126775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539" name="Arc 12"/>
          <p:cNvSpPr>
            <a:spLocks/>
          </p:cNvSpPr>
          <p:nvPr/>
        </p:nvSpPr>
        <p:spPr bwMode="auto">
          <a:xfrm flipV="1">
            <a:off x="5508625" y="3573463"/>
            <a:ext cx="719138" cy="719137"/>
          </a:xfrm>
          <a:custGeom>
            <a:avLst/>
            <a:gdLst>
              <a:gd name="T0" fmla="*/ 0 w 21600"/>
              <a:gd name="T1" fmla="*/ 0 h 21600"/>
              <a:gd name="T2" fmla="*/ 797130114 w 21600"/>
              <a:gd name="T3" fmla="*/ 797126775 h 21600"/>
              <a:gd name="T4" fmla="*/ 0 w 21600"/>
              <a:gd name="T5" fmla="*/ 797126775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540" name="Arc 13"/>
          <p:cNvSpPr>
            <a:spLocks/>
          </p:cNvSpPr>
          <p:nvPr/>
        </p:nvSpPr>
        <p:spPr bwMode="auto">
          <a:xfrm flipH="1" flipV="1">
            <a:off x="4787900" y="3573463"/>
            <a:ext cx="720725" cy="719137"/>
          </a:xfrm>
          <a:custGeom>
            <a:avLst/>
            <a:gdLst>
              <a:gd name="T0" fmla="*/ 0 w 21600"/>
              <a:gd name="T1" fmla="*/ 0 h 21600"/>
              <a:gd name="T2" fmla="*/ 802419112 w 21600"/>
              <a:gd name="T3" fmla="*/ 797126775 h 21600"/>
              <a:gd name="T4" fmla="*/ 0 w 21600"/>
              <a:gd name="T5" fmla="*/ 797126775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541" name="Line 14"/>
          <p:cNvSpPr>
            <a:spLocks noChangeShapeType="1"/>
          </p:cNvSpPr>
          <p:nvPr/>
        </p:nvSpPr>
        <p:spPr bwMode="auto">
          <a:xfrm>
            <a:off x="1835150" y="2924175"/>
            <a:ext cx="4751388" cy="0"/>
          </a:xfrm>
          <a:prstGeom prst="line">
            <a:avLst/>
          </a:prstGeom>
          <a:noFill/>
          <a:ln w="15875" cap="rnd">
            <a:solidFill>
              <a:srgbClr val="339966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542" name="Line 15"/>
          <p:cNvSpPr>
            <a:spLocks noChangeShapeType="1"/>
          </p:cNvSpPr>
          <p:nvPr/>
        </p:nvSpPr>
        <p:spPr bwMode="auto">
          <a:xfrm>
            <a:off x="1763713" y="4292600"/>
            <a:ext cx="4751387" cy="0"/>
          </a:xfrm>
          <a:prstGeom prst="line">
            <a:avLst/>
          </a:prstGeom>
          <a:noFill/>
          <a:ln w="15875" cap="rnd">
            <a:solidFill>
              <a:srgbClr val="339966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543" name="Rectangle 16"/>
          <p:cNvSpPr>
            <a:spLocks noChangeArrowheads="1"/>
          </p:cNvSpPr>
          <p:nvPr/>
        </p:nvSpPr>
        <p:spPr bwMode="auto">
          <a:xfrm>
            <a:off x="3851275" y="2852738"/>
            <a:ext cx="31591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ru-RU" sz="1400"/>
              <a:t>1</a:t>
            </a:r>
            <a:r>
              <a:rPr lang="ru-RU"/>
              <a:t> </a:t>
            </a:r>
          </a:p>
        </p:txBody>
      </p:sp>
      <p:sp>
        <p:nvSpPr>
          <p:cNvPr id="22544" name="Rectangle 17"/>
          <p:cNvSpPr>
            <a:spLocks noChangeArrowheads="1"/>
          </p:cNvSpPr>
          <p:nvPr/>
        </p:nvSpPr>
        <p:spPr bwMode="auto">
          <a:xfrm>
            <a:off x="3708400" y="4005263"/>
            <a:ext cx="3587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en-US" sz="1400"/>
              <a:t>-</a:t>
            </a:r>
            <a:r>
              <a:rPr lang="ru-RU" sz="1400"/>
              <a:t>1</a:t>
            </a:r>
            <a:r>
              <a:rPr lang="ru-RU"/>
              <a:t> </a:t>
            </a:r>
          </a:p>
        </p:txBody>
      </p:sp>
      <p:sp>
        <p:nvSpPr>
          <p:cNvPr id="22545" name="Rectangle 18"/>
          <p:cNvSpPr>
            <a:spLocks noChangeArrowheads="1"/>
          </p:cNvSpPr>
          <p:nvPr/>
        </p:nvSpPr>
        <p:spPr bwMode="auto">
          <a:xfrm>
            <a:off x="3779838" y="2492375"/>
            <a:ext cx="298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i="1"/>
              <a:t>у</a:t>
            </a:r>
          </a:p>
        </p:txBody>
      </p:sp>
      <p:sp>
        <p:nvSpPr>
          <p:cNvPr id="22546" name="Rectangle 19"/>
          <p:cNvSpPr>
            <a:spLocks noChangeArrowheads="1"/>
          </p:cNvSpPr>
          <p:nvPr/>
        </p:nvSpPr>
        <p:spPr bwMode="auto">
          <a:xfrm>
            <a:off x="6732588" y="3500438"/>
            <a:ext cx="298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i="1"/>
              <a:t>х</a:t>
            </a:r>
          </a:p>
        </p:txBody>
      </p:sp>
      <p:sp>
        <p:nvSpPr>
          <p:cNvPr id="22547" name="Rectangle 20"/>
          <p:cNvSpPr>
            <a:spLocks noChangeArrowheads="1"/>
          </p:cNvSpPr>
          <p:nvPr/>
        </p:nvSpPr>
        <p:spPr bwMode="auto">
          <a:xfrm>
            <a:off x="3995738" y="3573463"/>
            <a:ext cx="32226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400"/>
              <a:t>О</a:t>
            </a:r>
          </a:p>
        </p:txBody>
      </p:sp>
      <p:graphicFrame>
        <p:nvGraphicFramePr>
          <p:cNvPr id="22548" name="Object 25"/>
          <p:cNvGraphicFramePr>
            <a:graphicFrameLocks noChangeAspect="1"/>
          </p:cNvGraphicFramePr>
          <p:nvPr/>
        </p:nvGraphicFramePr>
        <p:xfrm>
          <a:off x="2411413" y="3716338"/>
          <a:ext cx="360362" cy="195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09" name="Equation" r:id="rId7" imgW="228699" imgH="127055" progId="Equation.3">
                  <p:embed/>
                </p:oleObj>
              </mc:Choice>
              <mc:Fallback>
                <p:oleObj name="Equation" r:id="rId7" imgW="228699" imgH="127055" progId="Equation.3">
                  <p:embed/>
                  <p:pic>
                    <p:nvPicPr>
                      <p:cNvPr id="0" name="Picture 6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1413" y="3716338"/>
                        <a:ext cx="360362" cy="1952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49" name="Object 26"/>
          <p:cNvGraphicFramePr>
            <a:graphicFrameLocks noChangeAspect="1"/>
          </p:cNvGraphicFramePr>
          <p:nvPr/>
        </p:nvGraphicFramePr>
        <p:xfrm>
          <a:off x="3132138" y="3644900"/>
          <a:ext cx="503237" cy="322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10" name="Equation" r:id="rId9" imgW="343049" imgH="215994" progId="">
                  <p:embed/>
                </p:oleObj>
              </mc:Choice>
              <mc:Fallback>
                <p:oleObj name="Equation" r:id="rId9" imgW="343049" imgH="215994" progId="">
                  <p:embed/>
                  <p:pic>
                    <p:nvPicPr>
                      <p:cNvPr id="0" name="Picture 6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2138" y="3644900"/>
                        <a:ext cx="503237" cy="3222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50" name="Line 27"/>
          <p:cNvSpPr>
            <a:spLocks noChangeShapeType="1"/>
          </p:cNvSpPr>
          <p:nvPr/>
        </p:nvSpPr>
        <p:spPr bwMode="auto">
          <a:xfrm>
            <a:off x="2627313" y="3500438"/>
            <a:ext cx="0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551" name="Line 28"/>
          <p:cNvSpPr>
            <a:spLocks noChangeShapeType="1"/>
          </p:cNvSpPr>
          <p:nvPr/>
        </p:nvSpPr>
        <p:spPr bwMode="auto">
          <a:xfrm>
            <a:off x="5508625" y="3500438"/>
            <a:ext cx="0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552" name="Line 29"/>
          <p:cNvSpPr>
            <a:spLocks noChangeShapeType="1"/>
          </p:cNvSpPr>
          <p:nvPr/>
        </p:nvSpPr>
        <p:spPr bwMode="auto">
          <a:xfrm>
            <a:off x="4787900" y="3500438"/>
            <a:ext cx="0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553" name="Line 30"/>
          <p:cNvSpPr>
            <a:spLocks noChangeShapeType="1"/>
          </p:cNvSpPr>
          <p:nvPr/>
        </p:nvSpPr>
        <p:spPr bwMode="auto">
          <a:xfrm>
            <a:off x="1908175" y="3500438"/>
            <a:ext cx="0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554" name="Line 31"/>
          <p:cNvSpPr>
            <a:spLocks noChangeShapeType="1"/>
          </p:cNvSpPr>
          <p:nvPr/>
        </p:nvSpPr>
        <p:spPr bwMode="auto">
          <a:xfrm>
            <a:off x="3995738" y="4292600"/>
            <a:ext cx="714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555" name="Line 32"/>
          <p:cNvSpPr>
            <a:spLocks noChangeShapeType="1"/>
          </p:cNvSpPr>
          <p:nvPr/>
        </p:nvSpPr>
        <p:spPr bwMode="auto">
          <a:xfrm>
            <a:off x="3995738" y="2924175"/>
            <a:ext cx="714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556" name="Rectangle 33"/>
          <p:cNvSpPr>
            <a:spLocks noChangeArrowheads="1"/>
          </p:cNvSpPr>
          <p:nvPr/>
        </p:nvSpPr>
        <p:spPr bwMode="auto">
          <a:xfrm>
            <a:off x="2411413" y="2924175"/>
            <a:ext cx="10287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i="1">
                <a:solidFill>
                  <a:srgbClr val="FF0000"/>
                </a:solidFill>
              </a:rPr>
              <a:t>y</a:t>
            </a:r>
            <a:r>
              <a:rPr lang="ru-RU" i="1">
                <a:solidFill>
                  <a:srgbClr val="FF0000"/>
                </a:solidFill>
              </a:rPr>
              <a:t>=со</a:t>
            </a:r>
            <a:r>
              <a:rPr lang="en-US" i="1">
                <a:solidFill>
                  <a:srgbClr val="FF0000"/>
                </a:solidFill>
              </a:rPr>
              <a:t>s x</a:t>
            </a:r>
            <a:r>
              <a:rPr lang="ru-RU"/>
              <a:t> </a:t>
            </a:r>
          </a:p>
        </p:txBody>
      </p:sp>
      <p:sp>
        <p:nvSpPr>
          <p:cNvPr id="22557" name="Line 34"/>
          <p:cNvSpPr>
            <a:spLocks noChangeShapeType="1"/>
          </p:cNvSpPr>
          <p:nvPr/>
        </p:nvSpPr>
        <p:spPr bwMode="auto">
          <a:xfrm>
            <a:off x="1763713" y="5589588"/>
            <a:ext cx="5041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558" name="Rectangle 35"/>
          <p:cNvSpPr>
            <a:spLocks noChangeArrowheads="1"/>
          </p:cNvSpPr>
          <p:nvPr/>
        </p:nvSpPr>
        <p:spPr bwMode="auto">
          <a:xfrm>
            <a:off x="7235825" y="5589588"/>
            <a:ext cx="298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i="1"/>
              <a:t>х</a:t>
            </a:r>
          </a:p>
        </p:txBody>
      </p:sp>
      <p:sp>
        <p:nvSpPr>
          <p:cNvPr id="22559" name="Rectangle 36"/>
          <p:cNvSpPr>
            <a:spLocks noChangeArrowheads="1"/>
          </p:cNvSpPr>
          <p:nvPr/>
        </p:nvSpPr>
        <p:spPr bwMode="auto">
          <a:xfrm>
            <a:off x="3995738" y="5516563"/>
            <a:ext cx="32226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400"/>
              <a:t>О</a:t>
            </a:r>
          </a:p>
        </p:txBody>
      </p:sp>
      <p:sp>
        <p:nvSpPr>
          <p:cNvPr id="22560" name="Rectangle 37"/>
          <p:cNvSpPr>
            <a:spLocks noChangeArrowheads="1"/>
          </p:cNvSpPr>
          <p:nvPr/>
        </p:nvSpPr>
        <p:spPr bwMode="auto">
          <a:xfrm>
            <a:off x="3779838" y="4652963"/>
            <a:ext cx="31591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ru-RU" sz="1400"/>
              <a:t>1</a:t>
            </a:r>
            <a:r>
              <a:rPr lang="ru-RU"/>
              <a:t> </a:t>
            </a:r>
          </a:p>
        </p:txBody>
      </p:sp>
      <p:sp>
        <p:nvSpPr>
          <p:cNvPr id="22561" name="Rectangle 38"/>
          <p:cNvSpPr>
            <a:spLocks noChangeArrowheads="1"/>
          </p:cNvSpPr>
          <p:nvPr/>
        </p:nvSpPr>
        <p:spPr bwMode="auto">
          <a:xfrm>
            <a:off x="3708400" y="6165850"/>
            <a:ext cx="3587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en-US" sz="1400"/>
              <a:t>-</a:t>
            </a:r>
            <a:r>
              <a:rPr lang="ru-RU" sz="1400"/>
              <a:t>1</a:t>
            </a:r>
            <a:r>
              <a:rPr lang="ru-RU"/>
              <a:t> </a:t>
            </a:r>
          </a:p>
        </p:txBody>
      </p:sp>
      <p:sp>
        <p:nvSpPr>
          <p:cNvPr id="22562" name="Line 39"/>
          <p:cNvSpPr>
            <a:spLocks noChangeShapeType="1"/>
          </p:cNvSpPr>
          <p:nvPr/>
        </p:nvSpPr>
        <p:spPr bwMode="auto">
          <a:xfrm>
            <a:off x="3995738" y="4941888"/>
            <a:ext cx="714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563" name="Line 40"/>
          <p:cNvSpPr>
            <a:spLocks noChangeShapeType="1"/>
          </p:cNvSpPr>
          <p:nvPr/>
        </p:nvSpPr>
        <p:spPr bwMode="auto">
          <a:xfrm>
            <a:off x="3995738" y="6308725"/>
            <a:ext cx="714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564" name="Line 41"/>
          <p:cNvSpPr>
            <a:spLocks noChangeShapeType="1"/>
          </p:cNvSpPr>
          <p:nvPr/>
        </p:nvSpPr>
        <p:spPr bwMode="auto">
          <a:xfrm>
            <a:off x="1763713" y="4941888"/>
            <a:ext cx="4751387" cy="0"/>
          </a:xfrm>
          <a:prstGeom prst="line">
            <a:avLst/>
          </a:prstGeom>
          <a:noFill/>
          <a:ln w="15875" cap="rnd">
            <a:solidFill>
              <a:srgbClr val="339966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565" name="Line 42"/>
          <p:cNvSpPr>
            <a:spLocks noChangeShapeType="1"/>
          </p:cNvSpPr>
          <p:nvPr/>
        </p:nvSpPr>
        <p:spPr bwMode="auto">
          <a:xfrm>
            <a:off x="1763713" y="6308725"/>
            <a:ext cx="4751387" cy="0"/>
          </a:xfrm>
          <a:prstGeom prst="line">
            <a:avLst/>
          </a:prstGeom>
          <a:noFill/>
          <a:ln w="15875" cap="rnd">
            <a:solidFill>
              <a:srgbClr val="339966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graphicFrame>
        <p:nvGraphicFramePr>
          <p:cNvPr id="22566" name="Object 43"/>
          <p:cNvGraphicFramePr>
            <a:graphicFrameLocks noChangeAspect="1"/>
          </p:cNvGraphicFramePr>
          <p:nvPr/>
        </p:nvGraphicFramePr>
        <p:xfrm>
          <a:off x="3059113" y="5661025"/>
          <a:ext cx="503237" cy="322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11" name="Equation" r:id="rId11" imgW="343049" imgH="215994" progId="">
                  <p:embed/>
                </p:oleObj>
              </mc:Choice>
              <mc:Fallback>
                <p:oleObj name="Equation" r:id="rId11" imgW="343049" imgH="215994" progId="">
                  <p:embed/>
                  <p:pic>
                    <p:nvPicPr>
                      <p:cNvPr id="0" name="Picture 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113" y="5661025"/>
                        <a:ext cx="503237" cy="3222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67" name="Object 44"/>
          <p:cNvGraphicFramePr>
            <a:graphicFrameLocks noChangeAspect="1"/>
          </p:cNvGraphicFramePr>
          <p:nvPr/>
        </p:nvGraphicFramePr>
        <p:xfrm>
          <a:off x="4572000" y="5661025"/>
          <a:ext cx="350838" cy="274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12" name="Equation" r:id="rId12" imgW="279279" imgH="215806" progId="">
                  <p:embed/>
                </p:oleObj>
              </mc:Choice>
              <mc:Fallback>
                <p:oleObj name="Equation" r:id="rId12" imgW="279279" imgH="215806" progId="">
                  <p:embed/>
                  <p:pic>
                    <p:nvPicPr>
                      <p:cNvPr id="0" name="Picture 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5661025"/>
                        <a:ext cx="350838" cy="274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68" name="Object 45"/>
          <p:cNvGraphicFramePr>
            <a:graphicFrameLocks noChangeAspect="1"/>
          </p:cNvGraphicFramePr>
          <p:nvPr/>
        </p:nvGraphicFramePr>
        <p:xfrm>
          <a:off x="2268538" y="5667375"/>
          <a:ext cx="358775" cy="195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13" name="Equation" r:id="rId13" imgW="228699" imgH="127055" progId="">
                  <p:embed/>
                </p:oleObj>
              </mc:Choice>
              <mc:Fallback>
                <p:oleObj name="Equation" r:id="rId13" imgW="228699" imgH="127055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8538" y="5667375"/>
                        <a:ext cx="358775" cy="1952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69" name="Object 46"/>
          <p:cNvGraphicFramePr>
            <a:graphicFrameLocks noChangeAspect="1"/>
          </p:cNvGraphicFramePr>
          <p:nvPr/>
        </p:nvGraphicFramePr>
        <p:xfrm>
          <a:off x="5292725" y="5661025"/>
          <a:ext cx="215900" cy="214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14" name="Equation" r:id="rId14" imgW="139700" imgH="139700" progId="">
                  <p:embed/>
                </p:oleObj>
              </mc:Choice>
              <mc:Fallback>
                <p:oleObj name="Equation" r:id="rId14" imgW="139700" imgH="139700" progId="">
                  <p:embed/>
                  <p:pic>
                    <p:nvPicPr>
                      <p:cNvPr id="0" name="Picture 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92725" y="5661025"/>
                        <a:ext cx="215900" cy="214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70" name="Line 47"/>
          <p:cNvSpPr>
            <a:spLocks noChangeShapeType="1"/>
          </p:cNvSpPr>
          <p:nvPr/>
        </p:nvSpPr>
        <p:spPr bwMode="auto">
          <a:xfrm>
            <a:off x="3348038" y="5516563"/>
            <a:ext cx="0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571" name="Line 48"/>
          <p:cNvSpPr>
            <a:spLocks noChangeShapeType="1"/>
          </p:cNvSpPr>
          <p:nvPr/>
        </p:nvSpPr>
        <p:spPr bwMode="auto">
          <a:xfrm>
            <a:off x="4787900" y="5516563"/>
            <a:ext cx="0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572" name="Line 49"/>
          <p:cNvSpPr>
            <a:spLocks noChangeShapeType="1"/>
          </p:cNvSpPr>
          <p:nvPr/>
        </p:nvSpPr>
        <p:spPr bwMode="auto">
          <a:xfrm>
            <a:off x="2627313" y="5516563"/>
            <a:ext cx="0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573" name="Line 50"/>
          <p:cNvSpPr>
            <a:spLocks noChangeShapeType="1"/>
          </p:cNvSpPr>
          <p:nvPr/>
        </p:nvSpPr>
        <p:spPr bwMode="auto">
          <a:xfrm>
            <a:off x="5508625" y="5516563"/>
            <a:ext cx="0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574" name="Arc 51"/>
          <p:cNvSpPr>
            <a:spLocks/>
          </p:cNvSpPr>
          <p:nvPr/>
        </p:nvSpPr>
        <p:spPr bwMode="auto">
          <a:xfrm flipH="1">
            <a:off x="4067175" y="4941888"/>
            <a:ext cx="720725" cy="647700"/>
          </a:xfrm>
          <a:custGeom>
            <a:avLst/>
            <a:gdLst>
              <a:gd name="T0" fmla="*/ 0 w 21600"/>
              <a:gd name="T1" fmla="*/ 0 h 21600"/>
              <a:gd name="T2" fmla="*/ 802419112 w 21600"/>
              <a:gd name="T3" fmla="*/ 582390370 h 21600"/>
              <a:gd name="T4" fmla="*/ 0 w 21600"/>
              <a:gd name="T5" fmla="*/ 58239037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575" name="Arc 52"/>
          <p:cNvSpPr>
            <a:spLocks/>
          </p:cNvSpPr>
          <p:nvPr/>
        </p:nvSpPr>
        <p:spPr bwMode="auto">
          <a:xfrm>
            <a:off x="4787900" y="4941888"/>
            <a:ext cx="720725" cy="647700"/>
          </a:xfrm>
          <a:custGeom>
            <a:avLst/>
            <a:gdLst>
              <a:gd name="T0" fmla="*/ 0 w 21600"/>
              <a:gd name="T1" fmla="*/ 0 h 21600"/>
              <a:gd name="T2" fmla="*/ 802419112 w 21600"/>
              <a:gd name="T3" fmla="*/ 582390370 h 21600"/>
              <a:gd name="T4" fmla="*/ 0 w 21600"/>
              <a:gd name="T5" fmla="*/ 58239037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576" name="Arc 53"/>
          <p:cNvSpPr>
            <a:spLocks/>
          </p:cNvSpPr>
          <p:nvPr/>
        </p:nvSpPr>
        <p:spPr bwMode="auto">
          <a:xfrm flipV="1">
            <a:off x="3348038" y="5589588"/>
            <a:ext cx="719137" cy="719137"/>
          </a:xfrm>
          <a:custGeom>
            <a:avLst/>
            <a:gdLst>
              <a:gd name="T0" fmla="*/ 0 w 21600"/>
              <a:gd name="T1" fmla="*/ 0 h 21600"/>
              <a:gd name="T2" fmla="*/ 797126775 w 21600"/>
              <a:gd name="T3" fmla="*/ 797126775 h 21600"/>
              <a:gd name="T4" fmla="*/ 0 w 21600"/>
              <a:gd name="T5" fmla="*/ 797126775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577" name="Arc 54"/>
          <p:cNvSpPr>
            <a:spLocks/>
          </p:cNvSpPr>
          <p:nvPr/>
        </p:nvSpPr>
        <p:spPr bwMode="auto">
          <a:xfrm flipH="1" flipV="1">
            <a:off x="2627313" y="5589588"/>
            <a:ext cx="720725" cy="719137"/>
          </a:xfrm>
          <a:custGeom>
            <a:avLst/>
            <a:gdLst>
              <a:gd name="T0" fmla="*/ 0 w 21600"/>
              <a:gd name="T1" fmla="*/ 0 h 21600"/>
              <a:gd name="T2" fmla="*/ 802419112 w 21600"/>
              <a:gd name="T3" fmla="*/ 797126775 h 21600"/>
              <a:gd name="T4" fmla="*/ 0 w 21600"/>
              <a:gd name="T5" fmla="*/ 797126775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578" name="Arc 55"/>
          <p:cNvSpPr>
            <a:spLocks/>
          </p:cNvSpPr>
          <p:nvPr/>
        </p:nvSpPr>
        <p:spPr bwMode="auto">
          <a:xfrm>
            <a:off x="1835150" y="4941888"/>
            <a:ext cx="792163" cy="647700"/>
          </a:xfrm>
          <a:custGeom>
            <a:avLst/>
            <a:gdLst>
              <a:gd name="T0" fmla="*/ 0 w 21600"/>
              <a:gd name="T1" fmla="*/ 0 h 21600"/>
              <a:gd name="T2" fmla="*/ 1065457585 w 21600"/>
              <a:gd name="T3" fmla="*/ 582390370 h 21600"/>
              <a:gd name="T4" fmla="*/ 0 w 21600"/>
              <a:gd name="T5" fmla="*/ 58239037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579" name="Rectangle 56"/>
          <p:cNvSpPr>
            <a:spLocks noChangeArrowheads="1"/>
          </p:cNvSpPr>
          <p:nvPr/>
        </p:nvSpPr>
        <p:spPr bwMode="auto">
          <a:xfrm>
            <a:off x="2843213" y="5013325"/>
            <a:ext cx="965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</a:rPr>
              <a:t>y</a:t>
            </a:r>
            <a:r>
              <a:rPr lang="ru-RU" i="1" dirty="0">
                <a:solidFill>
                  <a:srgbClr val="FF0000"/>
                </a:solidFill>
              </a:rPr>
              <a:t>=</a:t>
            </a:r>
            <a:r>
              <a:rPr lang="en-US" i="1" dirty="0">
                <a:solidFill>
                  <a:srgbClr val="FF0000"/>
                </a:solidFill>
              </a:rPr>
              <a:t>sin x</a:t>
            </a:r>
            <a:r>
              <a:rPr lang="ru-RU" dirty="0"/>
              <a:t> </a:t>
            </a:r>
          </a:p>
        </p:txBody>
      </p:sp>
      <p:sp>
        <p:nvSpPr>
          <p:cNvPr id="22580" name="Arc 57"/>
          <p:cNvSpPr>
            <a:spLocks/>
          </p:cNvSpPr>
          <p:nvPr/>
        </p:nvSpPr>
        <p:spPr bwMode="auto">
          <a:xfrm flipH="1" flipV="1">
            <a:off x="5508625" y="5589588"/>
            <a:ext cx="720725" cy="719137"/>
          </a:xfrm>
          <a:custGeom>
            <a:avLst/>
            <a:gdLst>
              <a:gd name="T0" fmla="*/ 0 w 21600"/>
              <a:gd name="T1" fmla="*/ 0 h 21600"/>
              <a:gd name="T2" fmla="*/ 802419112 w 21600"/>
              <a:gd name="T3" fmla="*/ 797126775 h 21600"/>
              <a:gd name="T4" fmla="*/ 0 w 21600"/>
              <a:gd name="T5" fmla="*/ 797126775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581" name="Freeform 58"/>
          <p:cNvSpPr>
            <a:spLocks/>
          </p:cNvSpPr>
          <p:nvPr/>
        </p:nvSpPr>
        <p:spPr bwMode="auto">
          <a:xfrm>
            <a:off x="4067175" y="4508500"/>
            <a:ext cx="73025" cy="2016125"/>
          </a:xfrm>
          <a:custGeom>
            <a:avLst/>
            <a:gdLst>
              <a:gd name="T0" fmla="*/ 0 w 1"/>
              <a:gd name="T1" fmla="*/ 2147483647 h 1410"/>
              <a:gd name="T2" fmla="*/ 0 w 1"/>
              <a:gd name="T3" fmla="*/ 0 h 1410"/>
              <a:gd name="T4" fmla="*/ 0 60000 65536"/>
              <a:gd name="T5" fmla="*/ 0 60000 65536"/>
              <a:gd name="T6" fmla="*/ 0 w 1"/>
              <a:gd name="T7" fmla="*/ 0 h 1410"/>
              <a:gd name="T8" fmla="*/ 1 w 1"/>
              <a:gd name="T9" fmla="*/ 1410 h 141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1410">
                <a:moveTo>
                  <a:pt x="0" y="1410"/>
                </a:moveTo>
                <a:lnTo>
                  <a:pt x="0" y="0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582" name="Rectangle 59"/>
          <p:cNvSpPr>
            <a:spLocks noChangeArrowheads="1"/>
          </p:cNvSpPr>
          <p:nvPr/>
        </p:nvSpPr>
        <p:spPr bwMode="auto">
          <a:xfrm>
            <a:off x="3708400" y="4437063"/>
            <a:ext cx="298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i="1"/>
              <a:t>у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990600" y="685800"/>
            <a:ext cx="61848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smtClean="0">
                <a:solidFill>
                  <a:srgbClr val="002060"/>
                </a:solidFill>
              </a:rPr>
              <a:t>График </a:t>
            </a:r>
            <a:r>
              <a:rPr lang="ru-RU" sz="2400" b="1" dirty="0" smtClean="0">
                <a:solidFill>
                  <a:srgbClr val="002060"/>
                </a:solidFill>
              </a:rPr>
              <a:t>тригонометрических функций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i="1" smtClean="0">
                <a:solidFill>
                  <a:schemeClr val="tx2"/>
                </a:solidFill>
              </a:rPr>
              <a:t>ЛЕКЦИЯ 1</a:t>
            </a:r>
          </a:p>
        </p:txBody>
      </p:sp>
      <p:sp>
        <p:nvSpPr>
          <p:cNvPr id="512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ru-RU" sz="2800" b="1" smtClean="0">
                <a:solidFill>
                  <a:srgbClr val="002060"/>
                </a:solidFill>
                <a:latin typeface="Bookman Old Style" pitchFamily="18" charset="0"/>
              </a:rPr>
              <a:t>Символы математической логики и их использование. Понятие множества.</a:t>
            </a:r>
          </a:p>
          <a:p>
            <a:pPr eaLnBrk="1" hangingPunct="1">
              <a:lnSpc>
                <a:spcPct val="150000"/>
              </a:lnSpc>
            </a:pPr>
            <a:r>
              <a:rPr lang="ru-RU" sz="2800" b="1" smtClean="0">
                <a:solidFill>
                  <a:srgbClr val="002060"/>
                </a:solidFill>
                <a:latin typeface="Bookman Old Style" pitchFamily="18" charset="0"/>
              </a:rPr>
              <a:t>Последовательность. Предел  последовательности.</a:t>
            </a:r>
          </a:p>
          <a:p>
            <a:pPr eaLnBrk="1" hangingPunct="1">
              <a:lnSpc>
                <a:spcPct val="150000"/>
              </a:lnSpc>
            </a:pPr>
            <a:r>
              <a:rPr lang="ru-RU" sz="2800" b="1" smtClean="0">
                <a:solidFill>
                  <a:srgbClr val="002060"/>
                </a:solidFill>
                <a:latin typeface="Bookman Old Style" pitchFamily="18" charset="0"/>
              </a:rPr>
              <a:t>Функция. Способы задания функции.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981200"/>
            <a:ext cx="8362950" cy="3886200"/>
          </a:xfrm>
        </p:spPr>
        <p:txBody>
          <a:bodyPr/>
          <a:lstStyle/>
          <a:p>
            <a:pPr eaLnBrk="1" hangingPunct="1"/>
            <a:endParaRPr lang="ru-RU" sz="2800" smtClean="0"/>
          </a:p>
        </p:txBody>
      </p:sp>
      <p:graphicFrame>
        <p:nvGraphicFramePr>
          <p:cNvPr id="23555" name="Object 13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4787900" y="4365625"/>
          <a:ext cx="358775" cy="277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87" name="Equation" r:id="rId3" imgW="279279" imgH="215806" progId="">
                  <p:embed/>
                </p:oleObj>
              </mc:Choice>
              <mc:Fallback>
                <p:oleObj name="Equation" r:id="rId3" imgW="279279" imgH="215806" progId="">
                  <p:embed/>
                  <p:pic>
                    <p:nvPicPr>
                      <p:cNvPr id="0" name="Picture 27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7900" y="4365625"/>
                        <a:ext cx="358775" cy="2778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56" name="Object 35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2484438" y="4437063"/>
          <a:ext cx="431800" cy="239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88" name="Equation" r:id="rId5" imgW="228699" imgH="127055" progId="">
                  <p:embed/>
                </p:oleObj>
              </mc:Choice>
              <mc:Fallback>
                <p:oleObj name="Equation" r:id="rId5" imgW="228699" imgH="127055" progId="">
                  <p:embed/>
                  <p:pic>
                    <p:nvPicPr>
                      <p:cNvPr id="0" name="Picture 28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4438" y="4437063"/>
                        <a:ext cx="431800" cy="2397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57" name="Freeform 4"/>
          <p:cNvSpPr>
            <a:spLocks/>
          </p:cNvSpPr>
          <p:nvPr/>
        </p:nvSpPr>
        <p:spPr bwMode="auto">
          <a:xfrm>
            <a:off x="4211638" y="2636838"/>
            <a:ext cx="73025" cy="3311525"/>
          </a:xfrm>
          <a:custGeom>
            <a:avLst/>
            <a:gdLst>
              <a:gd name="T0" fmla="*/ 0 w 1"/>
              <a:gd name="T1" fmla="*/ 2147483647 h 1410"/>
              <a:gd name="T2" fmla="*/ 0 w 1"/>
              <a:gd name="T3" fmla="*/ 0 h 1410"/>
              <a:gd name="T4" fmla="*/ 0 60000 65536"/>
              <a:gd name="T5" fmla="*/ 0 60000 65536"/>
              <a:gd name="T6" fmla="*/ 0 w 1"/>
              <a:gd name="T7" fmla="*/ 0 h 1410"/>
              <a:gd name="T8" fmla="*/ 1 w 1"/>
              <a:gd name="T9" fmla="*/ 1410 h 141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1410">
                <a:moveTo>
                  <a:pt x="0" y="1410"/>
                </a:moveTo>
                <a:lnTo>
                  <a:pt x="0" y="0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58" name="Line 8"/>
          <p:cNvSpPr>
            <a:spLocks noChangeShapeType="1"/>
          </p:cNvSpPr>
          <p:nvPr/>
        </p:nvSpPr>
        <p:spPr bwMode="auto">
          <a:xfrm>
            <a:off x="1187450" y="4365625"/>
            <a:ext cx="60483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graphicFrame>
        <p:nvGraphicFramePr>
          <p:cNvPr id="23559" name="Object 17"/>
          <p:cNvGraphicFramePr>
            <a:graphicFrameLocks noChangeAspect="1"/>
          </p:cNvGraphicFramePr>
          <p:nvPr/>
        </p:nvGraphicFramePr>
        <p:xfrm>
          <a:off x="3348038" y="4365625"/>
          <a:ext cx="503237" cy="322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89" name="Equation" r:id="rId7" imgW="343049" imgH="215994" progId="">
                  <p:embed/>
                </p:oleObj>
              </mc:Choice>
              <mc:Fallback>
                <p:oleObj name="Equation" r:id="rId7" imgW="343049" imgH="215994" progId="">
                  <p:embed/>
                  <p:pic>
                    <p:nvPicPr>
                      <p:cNvPr id="0" name="Picture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8038" y="4365625"/>
                        <a:ext cx="503237" cy="3222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60" name="Line 21"/>
          <p:cNvSpPr>
            <a:spLocks noChangeShapeType="1"/>
          </p:cNvSpPr>
          <p:nvPr/>
        </p:nvSpPr>
        <p:spPr bwMode="auto">
          <a:xfrm flipH="1" flipV="1">
            <a:off x="4932363" y="2708275"/>
            <a:ext cx="0" cy="3313113"/>
          </a:xfrm>
          <a:prstGeom prst="line">
            <a:avLst/>
          </a:prstGeom>
          <a:noFill/>
          <a:ln w="15875" cap="rnd">
            <a:solidFill>
              <a:srgbClr val="339966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61" name="Line 22"/>
          <p:cNvSpPr>
            <a:spLocks noChangeShapeType="1"/>
          </p:cNvSpPr>
          <p:nvPr/>
        </p:nvSpPr>
        <p:spPr bwMode="auto">
          <a:xfrm flipH="1" flipV="1">
            <a:off x="3348038" y="2781300"/>
            <a:ext cx="1587" cy="3313113"/>
          </a:xfrm>
          <a:prstGeom prst="line">
            <a:avLst/>
          </a:prstGeom>
          <a:noFill/>
          <a:ln w="15875" cap="rnd">
            <a:solidFill>
              <a:srgbClr val="339966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62" name="Rectangle 23"/>
          <p:cNvSpPr>
            <a:spLocks noChangeArrowheads="1"/>
          </p:cNvSpPr>
          <p:nvPr/>
        </p:nvSpPr>
        <p:spPr bwMode="auto">
          <a:xfrm>
            <a:off x="4140200" y="4365625"/>
            <a:ext cx="3222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400"/>
              <a:t>О</a:t>
            </a:r>
          </a:p>
        </p:txBody>
      </p:sp>
      <p:sp>
        <p:nvSpPr>
          <p:cNvPr id="23563" name="Freeform 27"/>
          <p:cNvSpPr>
            <a:spLocks/>
          </p:cNvSpPr>
          <p:nvPr/>
        </p:nvSpPr>
        <p:spPr bwMode="auto">
          <a:xfrm>
            <a:off x="3492500" y="2781300"/>
            <a:ext cx="1366838" cy="3313113"/>
          </a:xfrm>
          <a:custGeom>
            <a:avLst/>
            <a:gdLst>
              <a:gd name="T0" fmla="*/ 2147483647 w 816"/>
              <a:gd name="T1" fmla="*/ 0 h 2087"/>
              <a:gd name="T2" fmla="*/ 1907931643 w 816"/>
              <a:gd name="T3" fmla="*/ 1943041556 h 2087"/>
              <a:gd name="T4" fmla="*/ 507845644 w 816"/>
              <a:gd name="T5" fmla="*/ 2147483647 h 2087"/>
              <a:gd name="T6" fmla="*/ 0 w 816"/>
              <a:gd name="T7" fmla="*/ 2147483647 h 2087"/>
              <a:gd name="T8" fmla="*/ 0 60000 65536"/>
              <a:gd name="T9" fmla="*/ 0 60000 65536"/>
              <a:gd name="T10" fmla="*/ 0 60000 65536"/>
              <a:gd name="T11" fmla="*/ 0 60000 65536"/>
              <a:gd name="T12" fmla="*/ 0 w 816"/>
              <a:gd name="T13" fmla="*/ 0 h 2087"/>
              <a:gd name="T14" fmla="*/ 816 w 816"/>
              <a:gd name="T15" fmla="*/ 2087 h 208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16" h="2087">
                <a:moveTo>
                  <a:pt x="816" y="0"/>
                </a:moveTo>
                <a:cubicBezTo>
                  <a:pt x="801" y="279"/>
                  <a:pt x="786" y="559"/>
                  <a:pt x="680" y="771"/>
                </a:cubicBezTo>
                <a:cubicBezTo>
                  <a:pt x="574" y="983"/>
                  <a:pt x="294" y="1051"/>
                  <a:pt x="181" y="1270"/>
                </a:cubicBezTo>
                <a:cubicBezTo>
                  <a:pt x="68" y="1489"/>
                  <a:pt x="34" y="1788"/>
                  <a:pt x="0" y="2087"/>
                </a:cubicBezTo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64" name="Freeform 28"/>
          <p:cNvSpPr>
            <a:spLocks/>
          </p:cNvSpPr>
          <p:nvPr/>
        </p:nvSpPr>
        <p:spPr bwMode="auto">
          <a:xfrm>
            <a:off x="5003800" y="2781300"/>
            <a:ext cx="1223963" cy="3311525"/>
          </a:xfrm>
          <a:custGeom>
            <a:avLst/>
            <a:gdLst>
              <a:gd name="T0" fmla="*/ 1835889002 w 816"/>
              <a:gd name="T1" fmla="*/ 0 h 2087"/>
              <a:gd name="T2" fmla="*/ 1529907251 w 816"/>
              <a:gd name="T3" fmla="*/ 1941178825 h 2087"/>
              <a:gd name="T4" fmla="*/ 407225690 w 816"/>
              <a:gd name="T5" fmla="*/ 2147483647 h 2087"/>
              <a:gd name="T6" fmla="*/ 0 w 816"/>
              <a:gd name="T7" fmla="*/ 2147483647 h 2087"/>
              <a:gd name="T8" fmla="*/ 0 60000 65536"/>
              <a:gd name="T9" fmla="*/ 0 60000 65536"/>
              <a:gd name="T10" fmla="*/ 0 60000 65536"/>
              <a:gd name="T11" fmla="*/ 0 60000 65536"/>
              <a:gd name="T12" fmla="*/ 0 w 816"/>
              <a:gd name="T13" fmla="*/ 0 h 2087"/>
              <a:gd name="T14" fmla="*/ 816 w 816"/>
              <a:gd name="T15" fmla="*/ 2087 h 208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16" h="2087">
                <a:moveTo>
                  <a:pt x="816" y="0"/>
                </a:moveTo>
                <a:cubicBezTo>
                  <a:pt x="801" y="279"/>
                  <a:pt x="786" y="559"/>
                  <a:pt x="680" y="771"/>
                </a:cubicBezTo>
                <a:cubicBezTo>
                  <a:pt x="574" y="983"/>
                  <a:pt x="294" y="1051"/>
                  <a:pt x="181" y="1270"/>
                </a:cubicBezTo>
                <a:cubicBezTo>
                  <a:pt x="68" y="1489"/>
                  <a:pt x="34" y="1788"/>
                  <a:pt x="0" y="2087"/>
                </a:cubicBezTo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65" name="Freeform 29"/>
          <p:cNvSpPr>
            <a:spLocks/>
          </p:cNvSpPr>
          <p:nvPr/>
        </p:nvSpPr>
        <p:spPr bwMode="auto">
          <a:xfrm>
            <a:off x="2051050" y="2781300"/>
            <a:ext cx="1223963" cy="3311525"/>
          </a:xfrm>
          <a:custGeom>
            <a:avLst/>
            <a:gdLst>
              <a:gd name="T0" fmla="*/ 1835889002 w 816"/>
              <a:gd name="T1" fmla="*/ 0 h 2087"/>
              <a:gd name="T2" fmla="*/ 1529907251 w 816"/>
              <a:gd name="T3" fmla="*/ 1941178825 h 2087"/>
              <a:gd name="T4" fmla="*/ 407225690 w 816"/>
              <a:gd name="T5" fmla="*/ 2147483647 h 2087"/>
              <a:gd name="T6" fmla="*/ 0 w 816"/>
              <a:gd name="T7" fmla="*/ 2147483647 h 2087"/>
              <a:gd name="T8" fmla="*/ 0 60000 65536"/>
              <a:gd name="T9" fmla="*/ 0 60000 65536"/>
              <a:gd name="T10" fmla="*/ 0 60000 65536"/>
              <a:gd name="T11" fmla="*/ 0 60000 65536"/>
              <a:gd name="T12" fmla="*/ 0 w 816"/>
              <a:gd name="T13" fmla="*/ 0 h 2087"/>
              <a:gd name="T14" fmla="*/ 816 w 816"/>
              <a:gd name="T15" fmla="*/ 2087 h 208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16" h="2087">
                <a:moveTo>
                  <a:pt x="816" y="0"/>
                </a:moveTo>
                <a:cubicBezTo>
                  <a:pt x="801" y="279"/>
                  <a:pt x="786" y="559"/>
                  <a:pt x="680" y="771"/>
                </a:cubicBezTo>
                <a:cubicBezTo>
                  <a:pt x="574" y="983"/>
                  <a:pt x="294" y="1051"/>
                  <a:pt x="181" y="1270"/>
                </a:cubicBezTo>
                <a:cubicBezTo>
                  <a:pt x="68" y="1489"/>
                  <a:pt x="34" y="1788"/>
                  <a:pt x="0" y="2087"/>
                </a:cubicBezTo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66" name="Line 30"/>
          <p:cNvSpPr>
            <a:spLocks noChangeShapeType="1"/>
          </p:cNvSpPr>
          <p:nvPr/>
        </p:nvSpPr>
        <p:spPr bwMode="auto">
          <a:xfrm flipH="1" flipV="1">
            <a:off x="6300788" y="2708275"/>
            <a:ext cx="1587" cy="3313113"/>
          </a:xfrm>
          <a:prstGeom prst="line">
            <a:avLst/>
          </a:prstGeom>
          <a:noFill/>
          <a:ln w="15875" cap="rnd">
            <a:solidFill>
              <a:srgbClr val="339966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67" name="Line 31"/>
          <p:cNvSpPr>
            <a:spLocks noChangeShapeType="1"/>
          </p:cNvSpPr>
          <p:nvPr/>
        </p:nvSpPr>
        <p:spPr bwMode="auto">
          <a:xfrm flipH="1" flipV="1">
            <a:off x="1979613" y="2781300"/>
            <a:ext cx="1587" cy="3313113"/>
          </a:xfrm>
          <a:prstGeom prst="line">
            <a:avLst/>
          </a:prstGeom>
          <a:noFill/>
          <a:ln w="15875" cap="rnd">
            <a:solidFill>
              <a:srgbClr val="339966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68" name="Rectangle 33"/>
          <p:cNvSpPr>
            <a:spLocks noChangeArrowheads="1"/>
          </p:cNvSpPr>
          <p:nvPr/>
        </p:nvSpPr>
        <p:spPr bwMode="auto">
          <a:xfrm>
            <a:off x="3851275" y="2492375"/>
            <a:ext cx="298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i="1"/>
              <a:t>у</a:t>
            </a:r>
          </a:p>
        </p:txBody>
      </p:sp>
      <p:sp>
        <p:nvSpPr>
          <p:cNvPr id="23569" name="Rectangle 34"/>
          <p:cNvSpPr>
            <a:spLocks noChangeArrowheads="1"/>
          </p:cNvSpPr>
          <p:nvPr/>
        </p:nvSpPr>
        <p:spPr bwMode="auto">
          <a:xfrm>
            <a:off x="7092950" y="4292600"/>
            <a:ext cx="298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i="1"/>
              <a:t>х</a:t>
            </a:r>
          </a:p>
        </p:txBody>
      </p:sp>
      <p:graphicFrame>
        <p:nvGraphicFramePr>
          <p:cNvPr id="23570" name="Object 37"/>
          <p:cNvGraphicFramePr>
            <a:graphicFrameLocks noChangeAspect="1"/>
          </p:cNvGraphicFramePr>
          <p:nvPr/>
        </p:nvGraphicFramePr>
        <p:xfrm>
          <a:off x="5508625" y="4437063"/>
          <a:ext cx="2159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90" name="Equation" r:id="rId9" imgW="139700" imgH="139700" progId="">
                  <p:embed/>
                </p:oleObj>
              </mc:Choice>
              <mc:Fallback>
                <p:oleObj name="Equation" r:id="rId9" imgW="139700" imgH="139700" progId="">
                  <p:embed/>
                  <p:pic>
                    <p:nvPicPr>
                      <p:cNvPr id="0" name="Picture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8625" y="4437063"/>
                        <a:ext cx="2159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71" name="Line 38"/>
          <p:cNvSpPr>
            <a:spLocks noChangeShapeType="1"/>
          </p:cNvSpPr>
          <p:nvPr/>
        </p:nvSpPr>
        <p:spPr bwMode="auto">
          <a:xfrm>
            <a:off x="2771775" y="4292600"/>
            <a:ext cx="0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72" name="Line 39"/>
          <p:cNvSpPr>
            <a:spLocks noChangeShapeType="1"/>
          </p:cNvSpPr>
          <p:nvPr/>
        </p:nvSpPr>
        <p:spPr bwMode="auto">
          <a:xfrm>
            <a:off x="3348038" y="4292600"/>
            <a:ext cx="0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73" name="Line 41"/>
          <p:cNvSpPr>
            <a:spLocks noChangeShapeType="1"/>
          </p:cNvSpPr>
          <p:nvPr/>
        </p:nvSpPr>
        <p:spPr bwMode="auto">
          <a:xfrm flipH="1">
            <a:off x="5724525" y="4292600"/>
            <a:ext cx="0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74" name="Rectangle 43"/>
          <p:cNvSpPr>
            <a:spLocks noChangeArrowheads="1"/>
          </p:cNvSpPr>
          <p:nvPr/>
        </p:nvSpPr>
        <p:spPr bwMode="auto">
          <a:xfrm>
            <a:off x="4284663" y="2349500"/>
            <a:ext cx="863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i="1">
                <a:solidFill>
                  <a:srgbClr val="FF0000"/>
                </a:solidFill>
              </a:rPr>
              <a:t>y</a:t>
            </a:r>
            <a:r>
              <a:rPr lang="ru-RU" i="1">
                <a:solidFill>
                  <a:srgbClr val="FF0000"/>
                </a:solidFill>
              </a:rPr>
              <a:t>=</a:t>
            </a:r>
            <a:r>
              <a:rPr lang="en-US" i="1">
                <a:solidFill>
                  <a:srgbClr val="FF0000"/>
                </a:solidFill>
              </a:rPr>
              <a:t>tg x</a:t>
            </a:r>
            <a:r>
              <a:rPr lang="ru-RU"/>
              <a:t> 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990600" y="685800"/>
            <a:ext cx="61848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График тригонометрических функций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579" name="Object 11"/>
          <p:cNvGraphicFramePr>
            <a:graphicFrameLocks noChangeAspect="1"/>
          </p:cNvGraphicFramePr>
          <p:nvPr/>
        </p:nvGraphicFramePr>
        <p:xfrm>
          <a:off x="4787900" y="4365625"/>
          <a:ext cx="360363" cy="277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15" name="Equation" r:id="rId3" imgW="279279" imgH="215806" progId="">
                  <p:embed/>
                </p:oleObj>
              </mc:Choice>
              <mc:Fallback>
                <p:oleObj name="Equation" r:id="rId3" imgW="279279" imgH="215806" progId="">
                  <p:embed/>
                  <p:pic>
                    <p:nvPicPr>
                      <p:cNvPr id="0" name="Picture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7900" y="4365625"/>
                        <a:ext cx="360363" cy="2778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80" name="Freeform 12"/>
          <p:cNvSpPr>
            <a:spLocks/>
          </p:cNvSpPr>
          <p:nvPr/>
        </p:nvSpPr>
        <p:spPr bwMode="auto">
          <a:xfrm>
            <a:off x="4211638" y="2636838"/>
            <a:ext cx="73025" cy="3600450"/>
          </a:xfrm>
          <a:custGeom>
            <a:avLst/>
            <a:gdLst>
              <a:gd name="T0" fmla="*/ 0 w 1"/>
              <a:gd name="T1" fmla="*/ 2147483647 h 1410"/>
              <a:gd name="T2" fmla="*/ 0 w 1"/>
              <a:gd name="T3" fmla="*/ 0 h 1410"/>
              <a:gd name="T4" fmla="*/ 0 60000 65536"/>
              <a:gd name="T5" fmla="*/ 0 60000 65536"/>
              <a:gd name="T6" fmla="*/ 0 w 1"/>
              <a:gd name="T7" fmla="*/ 0 h 1410"/>
              <a:gd name="T8" fmla="*/ 1 w 1"/>
              <a:gd name="T9" fmla="*/ 1410 h 141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1410">
                <a:moveTo>
                  <a:pt x="0" y="1410"/>
                </a:moveTo>
                <a:lnTo>
                  <a:pt x="0" y="0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4581" name="Line 13"/>
          <p:cNvSpPr>
            <a:spLocks noChangeShapeType="1"/>
          </p:cNvSpPr>
          <p:nvPr/>
        </p:nvSpPr>
        <p:spPr bwMode="auto">
          <a:xfrm>
            <a:off x="684213" y="4365625"/>
            <a:ext cx="7272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graphicFrame>
        <p:nvGraphicFramePr>
          <p:cNvPr id="24582" name="Object 14"/>
          <p:cNvGraphicFramePr>
            <a:graphicFrameLocks noChangeAspect="1"/>
          </p:cNvGraphicFramePr>
          <p:nvPr/>
        </p:nvGraphicFramePr>
        <p:xfrm>
          <a:off x="3348038" y="4365625"/>
          <a:ext cx="503237" cy="322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16" name="Equation" r:id="rId5" imgW="343049" imgH="215994" progId="">
                  <p:embed/>
                </p:oleObj>
              </mc:Choice>
              <mc:Fallback>
                <p:oleObj name="Equation" r:id="rId5" imgW="343049" imgH="215994" progId="">
                  <p:embed/>
                  <p:pic>
                    <p:nvPicPr>
                      <p:cNvPr id="0" name="Picture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8038" y="4365625"/>
                        <a:ext cx="503237" cy="3222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83" name="Line 15"/>
          <p:cNvSpPr>
            <a:spLocks noChangeShapeType="1"/>
          </p:cNvSpPr>
          <p:nvPr/>
        </p:nvSpPr>
        <p:spPr bwMode="auto">
          <a:xfrm flipH="1" flipV="1">
            <a:off x="7380288" y="2708275"/>
            <a:ext cx="0" cy="3313113"/>
          </a:xfrm>
          <a:prstGeom prst="line">
            <a:avLst/>
          </a:prstGeom>
          <a:noFill/>
          <a:ln w="15875" cap="rnd">
            <a:solidFill>
              <a:srgbClr val="339966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4584" name="Line 16"/>
          <p:cNvSpPr>
            <a:spLocks noChangeShapeType="1"/>
          </p:cNvSpPr>
          <p:nvPr/>
        </p:nvSpPr>
        <p:spPr bwMode="auto">
          <a:xfrm flipH="1" flipV="1">
            <a:off x="1042988" y="2708275"/>
            <a:ext cx="1587" cy="3313113"/>
          </a:xfrm>
          <a:prstGeom prst="line">
            <a:avLst/>
          </a:prstGeom>
          <a:noFill/>
          <a:ln w="15875" cap="rnd">
            <a:solidFill>
              <a:srgbClr val="339966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4585" name="Rectangle 17"/>
          <p:cNvSpPr>
            <a:spLocks noChangeArrowheads="1"/>
          </p:cNvSpPr>
          <p:nvPr/>
        </p:nvSpPr>
        <p:spPr bwMode="auto">
          <a:xfrm>
            <a:off x="4140200" y="4365625"/>
            <a:ext cx="3222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400"/>
              <a:t>О</a:t>
            </a:r>
          </a:p>
        </p:txBody>
      </p:sp>
      <p:sp>
        <p:nvSpPr>
          <p:cNvPr id="24586" name="Freeform 18"/>
          <p:cNvSpPr>
            <a:spLocks/>
          </p:cNvSpPr>
          <p:nvPr/>
        </p:nvSpPr>
        <p:spPr bwMode="auto">
          <a:xfrm flipH="1">
            <a:off x="4284663" y="2708275"/>
            <a:ext cx="1439862" cy="3313113"/>
          </a:xfrm>
          <a:custGeom>
            <a:avLst/>
            <a:gdLst>
              <a:gd name="T0" fmla="*/ 2147483647 w 816"/>
              <a:gd name="T1" fmla="*/ 0 h 2087"/>
              <a:gd name="T2" fmla="*/ 2117241196 w 816"/>
              <a:gd name="T3" fmla="*/ 1943041556 h 2087"/>
              <a:gd name="T4" fmla="*/ 563559516 w 816"/>
              <a:gd name="T5" fmla="*/ 2147483647 h 2087"/>
              <a:gd name="T6" fmla="*/ 0 w 816"/>
              <a:gd name="T7" fmla="*/ 2147483647 h 2087"/>
              <a:gd name="T8" fmla="*/ 0 60000 65536"/>
              <a:gd name="T9" fmla="*/ 0 60000 65536"/>
              <a:gd name="T10" fmla="*/ 0 60000 65536"/>
              <a:gd name="T11" fmla="*/ 0 60000 65536"/>
              <a:gd name="T12" fmla="*/ 0 w 816"/>
              <a:gd name="T13" fmla="*/ 0 h 2087"/>
              <a:gd name="T14" fmla="*/ 816 w 816"/>
              <a:gd name="T15" fmla="*/ 2087 h 208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16" h="2087">
                <a:moveTo>
                  <a:pt x="816" y="0"/>
                </a:moveTo>
                <a:cubicBezTo>
                  <a:pt x="801" y="279"/>
                  <a:pt x="786" y="559"/>
                  <a:pt x="680" y="771"/>
                </a:cubicBezTo>
                <a:cubicBezTo>
                  <a:pt x="574" y="983"/>
                  <a:pt x="294" y="1051"/>
                  <a:pt x="181" y="1270"/>
                </a:cubicBezTo>
                <a:cubicBezTo>
                  <a:pt x="68" y="1489"/>
                  <a:pt x="34" y="1788"/>
                  <a:pt x="0" y="2087"/>
                </a:cubicBezTo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4587" name="Line 21"/>
          <p:cNvSpPr>
            <a:spLocks noChangeShapeType="1"/>
          </p:cNvSpPr>
          <p:nvPr/>
        </p:nvSpPr>
        <p:spPr bwMode="auto">
          <a:xfrm flipH="1" flipV="1">
            <a:off x="5795963" y="2708275"/>
            <a:ext cx="1587" cy="3313113"/>
          </a:xfrm>
          <a:prstGeom prst="line">
            <a:avLst/>
          </a:prstGeom>
          <a:noFill/>
          <a:ln w="15875" cap="rnd">
            <a:solidFill>
              <a:srgbClr val="339966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4588" name="Line 22"/>
          <p:cNvSpPr>
            <a:spLocks noChangeShapeType="1"/>
          </p:cNvSpPr>
          <p:nvPr/>
        </p:nvSpPr>
        <p:spPr bwMode="auto">
          <a:xfrm flipH="1" flipV="1">
            <a:off x="2627313" y="2708275"/>
            <a:ext cx="1587" cy="3313113"/>
          </a:xfrm>
          <a:prstGeom prst="line">
            <a:avLst/>
          </a:prstGeom>
          <a:noFill/>
          <a:ln w="15875" cap="rnd">
            <a:solidFill>
              <a:srgbClr val="339966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4589" name="Rectangle 23"/>
          <p:cNvSpPr>
            <a:spLocks noChangeArrowheads="1"/>
          </p:cNvSpPr>
          <p:nvPr/>
        </p:nvSpPr>
        <p:spPr bwMode="auto">
          <a:xfrm>
            <a:off x="3851275" y="2492375"/>
            <a:ext cx="298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i="1"/>
              <a:t>у</a:t>
            </a:r>
          </a:p>
        </p:txBody>
      </p:sp>
      <p:sp>
        <p:nvSpPr>
          <p:cNvPr id="24590" name="Rectangle 24"/>
          <p:cNvSpPr>
            <a:spLocks noChangeArrowheads="1"/>
          </p:cNvSpPr>
          <p:nvPr/>
        </p:nvSpPr>
        <p:spPr bwMode="auto">
          <a:xfrm>
            <a:off x="7667625" y="4365625"/>
            <a:ext cx="298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i="1"/>
              <a:t>х</a:t>
            </a:r>
          </a:p>
        </p:txBody>
      </p:sp>
      <p:graphicFrame>
        <p:nvGraphicFramePr>
          <p:cNvPr id="24591" name="Object 25"/>
          <p:cNvGraphicFramePr>
            <a:graphicFrameLocks noChangeAspect="1"/>
          </p:cNvGraphicFramePr>
          <p:nvPr/>
        </p:nvGraphicFramePr>
        <p:xfrm>
          <a:off x="2484438" y="4437063"/>
          <a:ext cx="431800" cy="239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17" name="Equation" r:id="rId7" imgW="228699" imgH="127055" progId="">
                  <p:embed/>
                </p:oleObj>
              </mc:Choice>
              <mc:Fallback>
                <p:oleObj name="Equation" r:id="rId7" imgW="228699" imgH="127055" progId="">
                  <p:embed/>
                  <p:pic>
                    <p:nvPicPr>
                      <p:cNvPr id="0" name="Picture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4438" y="4437063"/>
                        <a:ext cx="431800" cy="2397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92" name="Object 26"/>
          <p:cNvGraphicFramePr>
            <a:graphicFrameLocks noChangeAspect="1"/>
          </p:cNvGraphicFramePr>
          <p:nvPr/>
        </p:nvGraphicFramePr>
        <p:xfrm>
          <a:off x="5580063" y="4437063"/>
          <a:ext cx="2159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18" name="Equation" r:id="rId9" imgW="139700" imgH="139700" progId="">
                  <p:embed/>
                </p:oleObj>
              </mc:Choice>
              <mc:Fallback>
                <p:oleObj name="Equation" r:id="rId9" imgW="139700" imgH="139700" progId="">
                  <p:embed/>
                  <p:pic>
                    <p:nvPicPr>
                      <p:cNvPr id="0" name="Picture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0063" y="4437063"/>
                        <a:ext cx="2159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93" name="Line 27"/>
          <p:cNvSpPr>
            <a:spLocks noChangeShapeType="1"/>
          </p:cNvSpPr>
          <p:nvPr/>
        </p:nvSpPr>
        <p:spPr bwMode="auto">
          <a:xfrm>
            <a:off x="2627313" y="4292600"/>
            <a:ext cx="0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4594" name="Line 28"/>
          <p:cNvSpPr>
            <a:spLocks noChangeShapeType="1"/>
          </p:cNvSpPr>
          <p:nvPr/>
        </p:nvSpPr>
        <p:spPr bwMode="auto">
          <a:xfrm>
            <a:off x="3348038" y="4292600"/>
            <a:ext cx="0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4595" name="Line 29"/>
          <p:cNvSpPr>
            <a:spLocks noChangeShapeType="1"/>
          </p:cNvSpPr>
          <p:nvPr/>
        </p:nvSpPr>
        <p:spPr bwMode="auto">
          <a:xfrm flipH="1">
            <a:off x="5795963" y="4292600"/>
            <a:ext cx="0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4596" name="Freeform 30"/>
          <p:cNvSpPr>
            <a:spLocks/>
          </p:cNvSpPr>
          <p:nvPr/>
        </p:nvSpPr>
        <p:spPr bwMode="auto">
          <a:xfrm flipH="1">
            <a:off x="2700338" y="2708275"/>
            <a:ext cx="1439862" cy="3313113"/>
          </a:xfrm>
          <a:custGeom>
            <a:avLst/>
            <a:gdLst>
              <a:gd name="T0" fmla="*/ 2147483647 w 816"/>
              <a:gd name="T1" fmla="*/ 0 h 2087"/>
              <a:gd name="T2" fmla="*/ 2117241196 w 816"/>
              <a:gd name="T3" fmla="*/ 1943041556 h 2087"/>
              <a:gd name="T4" fmla="*/ 563559516 w 816"/>
              <a:gd name="T5" fmla="*/ 2147483647 h 2087"/>
              <a:gd name="T6" fmla="*/ 0 w 816"/>
              <a:gd name="T7" fmla="*/ 2147483647 h 2087"/>
              <a:gd name="T8" fmla="*/ 0 60000 65536"/>
              <a:gd name="T9" fmla="*/ 0 60000 65536"/>
              <a:gd name="T10" fmla="*/ 0 60000 65536"/>
              <a:gd name="T11" fmla="*/ 0 60000 65536"/>
              <a:gd name="T12" fmla="*/ 0 w 816"/>
              <a:gd name="T13" fmla="*/ 0 h 2087"/>
              <a:gd name="T14" fmla="*/ 816 w 816"/>
              <a:gd name="T15" fmla="*/ 2087 h 208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16" h="2087">
                <a:moveTo>
                  <a:pt x="816" y="0"/>
                </a:moveTo>
                <a:cubicBezTo>
                  <a:pt x="801" y="279"/>
                  <a:pt x="786" y="559"/>
                  <a:pt x="680" y="771"/>
                </a:cubicBezTo>
                <a:cubicBezTo>
                  <a:pt x="574" y="983"/>
                  <a:pt x="294" y="1051"/>
                  <a:pt x="181" y="1270"/>
                </a:cubicBezTo>
                <a:cubicBezTo>
                  <a:pt x="68" y="1489"/>
                  <a:pt x="34" y="1788"/>
                  <a:pt x="0" y="2087"/>
                </a:cubicBezTo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4597" name="Freeform 31"/>
          <p:cNvSpPr>
            <a:spLocks/>
          </p:cNvSpPr>
          <p:nvPr/>
        </p:nvSpPr>
        <p:spPr bwMode="auto">
          <a:xfrm flipH="1">
            <a:off x="1116013" y="2708275"/>
            <a:ext cx="1439862" cy="3313113"/>
          </a:xfrm>
          <a:custGeom>
            <a:avLst/>
            <a:gdLst>
              <a:gd name="T0" fmla="*/ 2147483647 w 816"/>
              <a:gd name="T1" fmla="*/ 0 h 2087"/>
              <a:gd name="T2" fmla="*/ 2117241196 w 816"/>
              <a:gd name="T3" fmla="*/ 1943041556 h 2087"/>
              <a:gd name="T4" fmla="*/ 563559516 w 816"/>
              <a:gd name="T5" fmla="*/ 2147483647 h 2087"/>
              <a:gd name="T6" fmla="*/ 0 w 816"/>
              <a:gd name="T7" fmla="*/ 2147483647 h 2087"/>
              <a:gd name="T8" fmla="*/ 0 60000 65536"/>
              <a:gd name="T9" fmla="*/ 0 60000 65536"/>
              <a:gd name="T10" fmla="*/ 0 60000 65536"/>
              <a:gd name="T11" fmla="*/ 0 60000 65536"/>
              <a:gd name="T12" fmla="*/ 0 w 816"/>
              <a:gd name="T13" fmla="*/ 0 h 2087"/>
              <a:gd name="T14" fmla="*/ 816 w 816"/>
              <a:gd name="T15" fmla="*/ 2087 h 208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16" h="2087">
                <a:moveTo>
                  <a:pt x="816" y="0"/>
                </a:moveTo>
                <a:cubicBezTo>
                  <a:pt x="801" y="279"/>
                  <a:pt x="786" y="559"/>
                  <a:pt x="680" y="771"/>
                </a:cubicBezTo>
                <a:cubicBezTo>
                  <a:pt x="574" y="983"/>
                  <a:pt x="294" y="1051"/>
                  <a:pt x="181" y="1270"/>
                </a:cubicBezTo>
                <a:cubicBezTo>
                  <a:pt x="68" y="1489"/>
                  <a:pt x="34" y="1788"/>
                  <a:pt x="0" y="2087"/>
                </a:cubicBezTo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4598" name="Freeform 32"/>
          <p:cNvSpPr>
            <a:spLocks/>
          </p:cNvSpPr>
          <p:nvPr/>
        </p:nvSpPr>
        <p:spPr bwMode="auto">
          <a:xfrm flipH="1">
            <a:off x="5867400" y="2708275"/>
            <a:ext cx="1439863" cy="3313113"/>
          </a:xfrm>
          <a:custGeom>
            <a:avLst/>
            <a:gdLst>
              <a:gd name="T0" fmla="*/ 2147483647 w 816"/>
              <a:gd name="T1" fmla="*/ 0 h 2087"/>
              <a:gd name="T2" fmla="*/ 2117244431 w 816"/>
              <a:gd name="T3" fmla="*/ 1943041556 h 2087"/>
              <a:gd name="T4" fmla="*/ 563559908 w 816"/>
              <a:gd name="T5" fmla="*/ 2147483647 h 2087"/>
              <a:gd name="T6" fmla="*/ 0 w 816"/>
              <a:gd name="T7" fmla="*/ 2147483647 h 2087"/>
              <a:gd name="T8" fmla="*/ 0 60000 65536"/>
              <a:gd name="T9" fmla="*/ 0 60000 65536"/>
              <a:gd name="T10" fmla="*/ 0 60000 65536"/>
              <a:gd name="T11" fmla="*/ 0 60000 65536"/>
              <a:gd name="T12" fmla="*/ 0 w 816"/>
              <a:gd name="T13" fmla="*/ 0 h 2087"/>
              <a:gd name="T14" fmla="*/ 816 w 816"/>
              <a:gd name="T15" fmla="*/ 2087 h 208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16" h="2087">
                <a:moveTo>
                  <a:pt x="816" y="0"/>
                </a:moveTo>
                <a:cubicBezTo>
                  <a:pt x="801" y="279"/>
                  <a:pt x="786" y="559"/>
                  <a:pt x="680" y="771"/>
                </a:cubicBezTo>
                <a:cubicBezTo>
                  <a:pt x="574" y="983"/>
                  <a:pt x="294" y="1051"/>
                  <a:pt x="181" y="1270"/>
                </a:cubicBezTo>
                <a:cubicBezTo>
                  <a:pt x="68" y="1489"/>
                  <a:pt x="34" y="1788"/>
                  <a:pt x="0" y="2087"/>
                </a:cubicBezTo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4599" name="Line 33"/>
          <p:cNvSpPr>
            <a:spLocks noChangeShapeType="1"/>
          </p:cNvSpPr>
          <p:nvPr/>
        </p:nvSpPr>
        <p:spPr bwMode="auto">
          <a:xfrm>
            <a:off x="5003800" y="4292600"/>
            <a:ext cx="0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4600" name="Line 34"/>
          <p:cNvSpPr>
            <a:spLocks noChangeShapeType="1"/>
          </p:cNvSpPr>
          <p:nvPr/>
        </p:nvSpPr>
        <p:spPr bwMode="auto">
          <a:xfrm>
            <a:off x="6588125" y="4292600"/>
            <a:ext cx="0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4601" name="Line 35"/>
          <p:cNvSpPr>
            <a:spLocks noChangeShapeType="1"/>
          </p:cNvSpPr>
          <p:nvPr/>
        </p:nvSpPr>
        <p:spPr bwMode="auto">
          <a:xfrm>
            <a:off x="1835150" y="4292600"/>
            <a:ext cx="0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4602" name="Rectangle 36"/>
          <p:cNvSpPr>
            <a:spLocks noChangeArrowheads="1"/>
          </p:cNvSpPr>
          <p:nvPr/>
        </p:nvSpPr>
        <p:spPr bwMode="auto">
          <a:xfrm>
            <a:off x="2771775" y="2417763"/>
            <a:ext cx="11525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en-US" i="1">
                <a:solidFill>
                  <a:srgbClr val="FF0000"/>
                </a:solidFill>
              </a:rPr>
              <a:t>y</a:t>
            </a:r>
            <a:r>
              <a:rPr lang="ru-RU" i="1">
                <a:solidFill>
                  <a:srgbClr val="FF0000"/>
                </a:solidFill>
              </a:rPr>
              <a:t>=с</a:t>
            </a:r>
            <a:r>
              <a:rPr lang="en-US" i="1">
                <a:solidFill>
                  <a:srgbClr val="FF0000"/>
                </a:solidFill>
              </a:rPr>
              <a:t>tg x</a:t>
            </a:r>
            <a:r>
              <a:rPr lang="ru-RU"/>
              <a:t> 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90600" y="685800"/>
            <a:ext cx="61848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График тригонометрических функций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981200"/>
            <a:ext cx="8435975" cy="3886200"/>
          </a:xfrm>
        </p:spPr>
        <p:txBody>
          <a:bodyPr/>
          <a:lstStyle/>
          <a:p>
            <a:pPr eaLnBrk="1" hangingPunct="1"/>
            <a:endParaRPr lang="ru-RU" sz="2000" smtClean="0">
              <a:solidFill>
                <a:srgbClr val="800000"/>
              </a:solidFill>
              <a:latin typeface="Times New Roman" pitchFamily="18" charset="0"/>
            </a:endParaRPr>
          </a:p>
        </p:txBody>
      </p:sp>
      <p:graphicFrame>
        <p:nvGraphicFramePr>
          <p:cNvPr id="25603" name="Object 10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2411413" y="3141663"/>
          <a:ext cx="358775" cy="277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41" name="Equation" r:id="rId3" imgW="279279" imgH="215806" progId="">
                  <p:embed/>
                </p:oleObj>
              </mc:Choice>
              <mc:Fallback>
                <p:oleObj name="Equation" r:id="rId3" imgW="279279" imgH="215806" progId="">
                  <p:embed/>
                  <p:pic>
                    <p:nvPicPr>
                      <p:cNvPr id="0" name="Picture 3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1413" y="3141663"/>
                        <a:ext cx="358775" cy="2778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04" name="Object 12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2411413" y="4941888"/>
          <a:ext cx="504825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42" name="Equation" r:id="rId5" imgW="343049" imgH="215994" progId="">
                  <p:embed/>
                </p:oleObj>
              </mc:Choice>
              <mc:Fallback>
                <p:oleObj name="Equation" r:id="rId5" imgW="343049" imgH="215994" progId="">
                  <p:embed/>
                  <p:pic>
                    <p:nvPicPr>
                      <p:cNvPr id="0" name="Picture 3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1413" y="4941888"/>
                        <a:ext cx="504825" cy="317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05" name="Freeform 4"/>
          <p:cNvSpPr>
            <a:spLocks/>
          </p:cNvSpPr>
          <p:nvPr/>
        </p:nvSpPr>
        <p:spPr bwMode="auto">
          <a:xfrm>
            <a:off x="2339975" y="2565400"/>
            <a:ext cx="73025" cy="3095625"/>
          </a:xfrm>
          <a:custGeom>
            <a:avLst/>
            <a:gdLst>
              <a:gd name="T0" fmla="*/ 0 w 1"/>
              <a:gd name="T1" fmla="*/ 2147483647 h 1410"/>
              <a:gd name="T2" fmla="*/ 0 w 1"/>
              <a:gd name="T3" fmla="*/ 0 h 1410"/>
              <a:gd name="T4" fmla="*/ 0 60000 65536"/>
              <a:gd name="T5" fmla="*/ 0 60000 65536"/>
              <a:gd name="T6" fmla="*/ 0 w 1"/>
              <a:gd name="T7" fmla="*/ 0 h 1410"/>
              <a:gd name="T8" fmla="*/ 1 w 1"/>
              <a:gd name="T9" fmla="*/ 1410 h 141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1410">
                <a:moveTo>
                  <a:pt x="0" y="1410"/>
                </a:moveTo>
                <a:lnTo>
                  <a:pt x="0" y="0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5606" name="Line 6"/>
          <p:cNvSpPr>
            <a:spLocks noChangeShapeType="1"/>
          </p:cNvSpPr>
          <p:nvPr/>
        </p:nvSpPr>
        <p:spPr bwMode="auto">
          <a:xfrm>
            <a:off x="755650" y="4149725"/>
            <a:ext cx="33131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5607" name="Rectangle 8"/>
          <p:cNvSpPr>
            <a:spLocks noChangeArrowheads="1"/>
          </p:cNvSpPr>
          <p:nvPr/>
        </p:nvSpPr>
        <p:spPr bwMode="auto">
          <a:xfrm>
            <a:off x="2987675" y="4149725"/>
            <a:ext cx="31591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ru-RU" sz="1400"/>
              <a:t>1</a:t>
            </a:r>
            <a:r>
              <a:rPr lang="ru-RU"/>
              <a:t> </a:t>
            </a:r>
          </a:p>
        </p:txBody>
      </p:sp>
      <p:sp>
        <p:nvSpPr>
          <p:cNvPr id="25608" name="Rectangle 9"/>
          <p:cNvSpPr>
            <a:spLocks noChangeArrowheads="1"/>
          </p:cNvSpPr>
          <p:nvPr/>
        </p:nvSpPr>
        <p:spPr bwMode="auto">
          <a:xfrm>
            <a:off x="1547813" y="4076700"/>
            <a:ext cx="3587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en-US" sz="1400"/>
              <a:t>-</a:t>
            </a:r>
            <a:r>
              <a:rPr lang="ru-RU" sz="1400"/>
              <a:t>1</a:t>
            </a:r>
            <a:r>
              <a:rPr lang="ru-RU"/>
              <a:t> </a:t>
            </a:r>
          </a:p>
        </p:txBody>
      </p:sp>
      <p:sp>
        <p:nvSpPr>
          <p:cNvPr id="25609" name="Rectangle 14"/>
          <p:cNvSpPr>
            <a:spLocks noChangeArrowheads="1"/>
          </p:cNvSpPr>
          <p:nvPr/>
        </p:nvSpPr>
        <p:spPr bwMode="auto">
          <a:xfrm>
            <a:off x="2051050" y="2492375"/>
            <a:ext cx="298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i="1"/>
              <a:t>у</a:t>
            </a:r>
          </a:p>
        </p:txBody>
      </p:sp>
      <p:sp>
        <p:nvSpPr>
          <p:cNvPr id="25610" name="Rectangle 15"/>
          <p:cNvSpPr>
            <a:spLocks noChangeArrowheads="1"/>
          </p:cNvSpPr>
          <p:nvPr/>
        </p:nvSpPr>
        <p:spPr bwMode="auto">
          <a:xfrm>
            <a:off x="3924300" y="4149725"/>
            <a:ext cx="298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i="1"/>
              <a:t>х</a:t>
            </a:r>
          </a:p>
        </p:txBody>
      </p:sp>
      <p:sp>
        <p:nvSpPr>
          <p:cNvPr id="25611" name="Arc 16"/>
          <p:cNvSpPr>
            <a:spLocks/>
          </p:cNvSpPr>
          <p:nvPr/>
        </p:nvSpPr>
        <p:spPr bwMode="auto">
          <a:xfrm flipV="1">
            <a:off x="2339975" y="3429000"/>
            <a:ext cx="719138" cy="719138"/>
          </a:xfrm>
          <a:custGeom>
            <a:avLst/>
            <a:gdLst>
              <a:gd name="T0" fmla="*/ 0 w 21600"/>
              <a:gd name="T1" fmla="*/ 0 h 21600"/>
              <a:gd name="T2" fmla="*/ 797130114 w 21600"/>
              <a:gd name="T3" fmla="*/ 797130114 h 21600"/>
              <a:gd name="T4" fmla="*/ 0 w 21600"/>
              <a:gd name="T5" fmla="*/ 797130114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612" name="Arc 17"/>
          <p:cNvSpPr>
            <a:spLocks/>
          </p:cNvSpPr>
          <p:nvPr/>
        </p:nvSpPr>
        <p:spPr bwMode="auto">
          <a:xfrm flipH="1">
            <a:off x="1619250" y="4149725"/>
            <a:ext cx="720725" cy="647700"/>
          </a:xfrm>
          <a:custGeom>
            <a:avLst/>
            <a:gdLst>
              <a:gd name="T0" fmla="*/ 0 w 21600"/>
              <a:gd name="T1" fmla="*/ 0 h 21600"/>
              <a:gd name="T2" fmla="*/ 802419112 w 21600"/>
              <a:gd name="T3" fmla="*/ 582390370 h 21600"/>
              <a:gd name="T4" fmla="*/ 0 w 21600"/>
              <a:gd name="T5" fmla="*/ 58239037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613" name="Line 18"/>
          <p:cNvSpPr>
            <a:spLocks noChangeShapeType="1"/>
          </p:cNvSpPr>
          <p:nvPr/>
        </p:nvSpPr>
        <p:spPr bwMode="auto">
          <a:xfrm>
            <a:off x="1403350" y="3429000"/>
            <a:ext cx="2447925" cy="0"/>
          </a:xfrm>
          <a:prstGeom prst="line">
            <a:avLst/>
          </a:prstGeom>
          <a:noFill/>
          <a:ln w="15875" cap="rnd">
            <a:solidFill>
              <a:srgbClr val="339966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5614" name="Line 19"/>
          <p:cNvSpPr>
            <a:spLocks noChangeShapeType="1"/>
          </p:cNvSpPr>
          <p:nvPr/>
        </p:nvSpPr>
        <p:spPr bwMode="auto">
          <a:xfrm>
            <a:off x="1331913" y="4797425"/>
            <a:ext cx="2447925" cy="0"/>
          </a:xfrm>
          <a:prstGeom prst="line">
            <a:avLst/>
          </a:prstGeom>
          <a:noFill/>
          <a:ln w="15875" cap="rnd">
            <a:solidFill>
              <a:srgbClr val="339966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5615" name="Line 20"/>
          <p:cNvSpPr>
            <a:spLocks noChangeShapeType="1"/>
          </p:cNvSpPr>
          <p:nvPr/>
        </p:nvSpPr>
        <p:spPr bwMode="auto">
          <a:xfrm>
            <a:off x="3059113" y="3429000"/>
            <a:ext cx="0" cy="720725"/>
          </a:xfrm>
          <a:prstGeom prst="line">
            <a:avLst/>
          </a:prstGeom>
          <a:noFill/>
          <a:ln w="19050">
            <a:solidFill>
              <a:schemeClr val="bg2"/>
            </a:solidFill>
            <a:prstDash val="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5616" name="Line 21"/>
          <p:cNvSpPr>
            <a:spLocks noChangeShapeType="1"/>
          </p:cNvSpPr>
          <p:nvPr/>
        </p:nvSpPr>
        <p:spPr bwMode="auto">
          <a:xfrm flipV="1">
            <a:off x="1619250" y="4149725"/>
            <a:ext cx="0" cy="647700"/>
          </a:xfrm>
          <a:prstGeom prst="line">
            <a:avLst/>
          </a:prstGeom>
          <a:noFill/>
          <a:ln w="19050">
            <a:solidFill>
              <a:schemeClr val="bg2"/>
            </a:solidFill>
            <a:prstDash val="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5617" name="Freeform 22"/>
          <p:cNvSpPr>
            <a:spLocks/>
          </p:cNvSpPr>
          <p:nvPr/>
        </p:nvSpPr>
        <p:spPr bwMode="auto">
          <a:xfrm>
            <a:off x="6659563" y="2565400"/>
            <a:ext cx="73025" cy="2159000"/>
          </a:xfrm>
          <a:custGeom>
            <a:avLst/>
            <a:gdLst>
              <a:gd name="T0" fmla="*/ 0 w 1"/>
              <a:gd name="T1" fmla="*/ 2147483647 h 1410"/>
              <a:gd name="T2" fmla="*/ 0 w 1"/>
              <a:gd name="T3" fmla="*/ 0 h 1410"/>
              <a:gd name="T4" fmla="*/ 0 60000 65536"/>
              <a:gd name="T5" fmla="*/ 0 60000 65536"/>
              <a:gd name="T6" fmla="*/ 0 w 1"/>
              <a:gd name="T7" fmla="*/ 0 h 1410"/>
              <a:gd name="T8" fmla="*/ 1 w 1"/>
              <a:gd name="T9" fmla="*/ 1410 h 141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1410">
                <a:moveTo>
                  <a:pt x="0" y="1410"/>
                </a:moveTo>
                <a:lnTo>
                  <a:pt x="0" y="0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5618" name="Line 23"/>
          <p:cNvSpPr>
            <a:spLocks noChangeShapeType="1"/>
          </p:cNvSpPr>
          <p:nvPr/>
        </p:nvSpPr>
        <p:spPr bwMode="auto">
          <a:xfrm>
            <a:off x="5076825" y="4149725"/>
            <a:ext cx="33131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5619" name="Line 24"/>
          <p:cNvSpPr>
            <a:spLocks noChangeShapeType="1"/>
          </p:cNvSpPr>
          <p:nvPr/>
        </p:nvSpPr>
        <p:spPr bwMode="auto">
          <a:xfrm>
            <a:off x="5651500" y="2781300"/>
            <a:ext cx="2447925" cy="0"/>
          </a:xfrm>
          <a:prstGeom prst="line">
            <a:avLst/>
          </a:prstGeom>
          <a:noFill/>
          <a:ln w="15875" cap="rnd">
            <a:solidFill>
              <a:srgbClr val="339966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5620" name="Arc 26"/>
          <p:cNvSpPr>
            <a:spLocks/>
          </p:cNvSpPr>
          <p:nvPr/>
        </p:nvSpPr>
        <p:spPr bwMode="auto">
          <a:xfrm flipH="1" flipV="1">
            <a:off x="5940425" y="2781300"/>
            <a:ext cx="720725" cy="719138"/>
          </a:xfrm>
          <a:custGeom>
            <a:avLst/>
            <a:gdLst>
              <a:gd name="T0" fmla="*/ 0 w 21600"/>
              <a:gd name="T1" fmla="*/ 0 h 21600"/>
              <a:gd name="T2" fmla="*/ 802419112 w 21600"/>
              <a:gd name="T3" fmla="*/ 797130114 h 21600"/>
              <a:gd name="T4" fmla="*/ 0 w 21600"/>
              <a:gd name="T5" fmla="*/ 797130114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621" name="Arc 27"/>
          <p:cNvSpPr>
            <a:spLocks/>
          </p:cNvSpPr>
          <p:nvPr/>
        </p:nvSpPr>
        <p:spPr bwMode="auto">
          <a:xfrm>
            <a:off x="6659563" y="3500438"/>
            <a:ext cx="720725" cy="647700"/>
          </a:xfrm>
          <a:custGeom>
            <a:avLst/>
            <a:gdLst>
              <a:gd name="T0" fmla="*/ 0 w 21600"/>
              <a:gd name="T1" fmla="*/ 0 h 21600"/>
              <a:gd name="T2" fmla="*/ 802419112 w 21600"/>
              <a:gd name="T3" fmla="*/ 582390370 h 21600"/>
              <a:gd name="T4" fmla="*/ 0 w 21600"/>
              <a:gd name="T5" fmla="*/ 58239037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622" name="Rectangle 28"/>
          <p:cNvSpPr>
            <a:spLocks noChangeArrowheads="1"/>
          </p:cNvSpPr>
          <p:nvPr/>
        </p:nvSpPr>
        <p:spPr bwMode="auto">
          <a:xfrm>
            <a:off x="8172450" y="4149725"/>
            <a:ext cx="298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i="1"/>
              <a:t>х</a:t>
            </a:r>
          </a:p>
        </p:txBody>
      </p:sp>
      <p:sp>
        <p:nvSpPr>
          <p:cNvPr id="25623" name="Rectangle 29"/>
          <p:cNvSpPr>
            <a:spLocks noChangeArrowheads="1"/>
          </p:cNvSpPr>
          <p:nvPr/>
        </p:nvSpPr>
        <p:spPr bwMode="auto">
          <a:xfrm>
            <a:off x="6300788" y="2420938"/>
            <a:ext cx="298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i="1"/>
              <a:t>у</a:t>
            </a:r>
          </a:p>
        </p:txBody>
      </p:sp>
      <p:graphicFrame>
        <p:nvGraphicFramePr>
          <p:cNvPr id="25624" name="Object 30"/>
          <p:cNvGraphicFramePr>
            <a:graphicFrameLocks noChangeAspect="1"/>
          </p:cNvGraphicFramePr>
          <p:nvPr/>
        </p:nvGraphicFramePr>
        <p:xfrm>
          <a:off x="6732588" y="3213100"/>
          <a:ext cx="360362" cy="277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43" name="Equation" r:id="rId7" imgW="279279" imgH="215806" progId="">
                  <p:embed/>
                </p:oleObj>
              </mc:Choice>
              <mc:Fallback>
                <p:oleObj name="Equation" r:id="rId7" imgW="279279" imgH="215806" progId="">
                  <p:embed/>
                  <p:pic>
                    <p:nvPicPr>
                      <p:cNvPr id="0" name="Picture 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32588" y="3213100"/>
                        <a:ext cx="360362" cy="2778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25" name="Rectangle 31"/>
          <p:cNvSpPr>
            <a:spLocks noChangeArrowheads="1"/>
          </p:cNvSpPr>
          <p:nvPr/>
        </p:nvSpPr>
        <p:spPr bwMode="auto">
          <a:xfrm>
            <a:off x="2339975" y="4149725"/>
            <a:ext cx="3222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400"/>
              <a:t>О</a:t>
            </a:r>
          </a:p>
        </p:txBody>
      </p:sp>
      <p:sp>
        <p:nvSpPr>
          <p:cNvPr id="25626" name="Rectangle 32"/>
          <p:cNvSpPr>
            <a:spLocks noChangeArrowheads="1"/>
          </p:cNvSpPr>
          <p:nvPr/>
        </p:nvSpPr>
        <p:spPr bwMode="auto">
          <a:xfrm>
            <a:off x="6659563" y="4149725"/>
            <a:ext cx="32226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400"/>
              <a:t>О</a:t>
            </a:r>
          </a:p>
        </p:txBody>
      </p:sp>
      <p:sp>
        <p:nvSpPr>
          <p:cNvPr id="25627" name="Rectangle 33"/>
          <p:cNvSpPr>
            <a:spLocks noChangeArrowheads="1"/>
          </p:cNvSpPr>
          <p:nvPr/>
        </p:nvSpPr>
        <p:spPr bwMode="auto">
          <a:xfrm>
            <a:off x="5724525" y="4076700"/>
            <a:ext cx="3587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en-US" sz="1400"/>
              <a:t>-</a:t>
            </a:r>
            <a:r>
              <a:rPr lang="ru-RU" sz="1400"/>
              <a:t>1</a:t>
            </a:r>
            <a:r>
              <a:rPr lang="ru-RU"/>
              <a:t> </a:t>
            </a:r>
          </a:p>
        </p:txBody>
      </p:sp>
      <p:sp>
        <p:nvSpPr>
          <p:cNvPr id="25628" name="Line 34"/>
          <p:cNvSpPr>
            <a:spLocks noChangeShapeType="1"/>
          </p:cNvSpPr>
          <p:nvPr/>
        </p:nvSpPr>
        <p:spPr bwMode="auto">
          <a:xfrm flipV="1">
            <a:off x="5940425" y="2781300"/>
            <a:ext cx="0" cy="1368425"/>
          </a:xfrm>
          <a:prstGeom prst="line">
            <a:avLst/>
          </a:prstGeom>
          <a:noFill/>
          <a:ln w="19050">
            <a:solidFill>
              <a:schemeClr val="bg2"/>
            </a:solidFill>
            <a:prstDash val="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5629" name="Rectangle 35"/>
          <p:cNvSpPr>
            <a:spLocks noChangeArrowheads="1"/>
          </p:cNvSpPr>
          <p:nvPr/>
        </p:nvSpPr>
        <p:spPr bwMode="auto">
          <a:xfrm>
            <a:off x="7235825" y="4076700"/>
            <a:ext cx="31591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ru-RU" sz="1400"/>
              <a:t>1</a:t>
            </a:r>
            <a:r>
              <a:rPr lang="ru-RU"/>
              <a:t> </a:t>
            </a:r>
          </a:p>
        </p:txBody>
      </p:sp>
      <p:sp>
        <p:nvSpPr>
          <p:cNvPr id="25630" name="Rectangle 36"/>
          <p:cNvSpPr>
            <a:spLocks noChangeArrowheads="1"/>
          </p:cNvSpPr>
          <p:nvPr/>
        </p:nvSpPr>
        <p:spPr bwMode="auto">
          <a:xfrm>
            <a:off x="900113" y="2924175"/>
            <a:ext cx="12827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ru-RU" i="1">
                <a:solidFill>
                  <a:srgbClr val="FF0000"/>
                </a:solidFill>
              </a:rPr>
              <a:t>у=</a:t>
            </a:r>
            <a:r>
              <a:rPr lang="en-US" i="1">
                <a:solidFill>
                  <a:srgbClr val="FF0000"/>
                </a:solidFill>
              </a:rPr>
              <a:t>arcsin x</a:t>
            </a:r>
            <a:r>
              <a:rPr lang="ru-RU"/>
              <a:t> </a:t>
            </a:r>
          </a:p>
        </p:txBody>
      </p:sp>
      <p:sp>
        <p:nvSpPr>
          <p:cNvPr id="25631" name="Rectangle 37"/>
          <p:cNvSpPr>
            <a:spLocks noChangeArrowheads="1"/>
          </p:cNvSpPr>
          <p:nvPr/>
        </p:nvSpPr>
        <p:spPr bwMode="auto">
          <a:xfrm>
            <a:off x="7019925" y="2852738"/>
            <a:ext cx="13462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ru-RU" i="1">
                <a:solidFill>
                  <a:srgbClr val="FF0000"/>
                </a:solidFill>
              </a:rPr>
              <a:t>у=</a:t>
            </a:r>
            <a:r>
              <a:rPr lang="en-US" i="1">
                <a:solidFill>
                  <a:srgbClr val="FF0000"/>
                </a:solidFill>
              </a:rPr>
              <a:t>arccos x</a:t>
            </a:r>
            <a:r>
              <a:rPr lang="ru-RU">
                <a:solidFill>
                  <a:srgbClr val="FF0000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81200"/>
            <a:ext cx="8229600" cy="447198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sz="2000" smtClean="0">
              <a:solidFill>
                <a:srgbClr val="800000"/>
              </a:solidFill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en-US" sz="2000" smtClean="0">
              <a:solidFill>
                <a:srgbClr val="800000"/>
              </a:solidFill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en-US" sz="2000" smtClean="0">
              <a:solidFill>
                <a:srgbClr val="800000"/>
              </a:solidFill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en-US" sz="2000" smtClean="0">
              <a:solidFill>
                <a:srgbClr val="800000"/>
              </a:solidFill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en-US" sz="2000" smtClean="0">
              <a:solidFill>
                <a:srgbClr val="800000"/>
              </a:solidFill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en-US" sz="2000" smtClean="0">
              <a:solidFill>
                <a:srgbClr val="800000"/>
              </a:solidFill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en-US" sz="2000" smtClean="0">
              <a:solidFill>
                <a:srgbClr val="800000"/>
              </a:solidFill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en-US" sz="2000" smtClean="0">
              <a:solidFill>
                <a:srgbClr val="800000"/>
              </a:solidFill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ru-RU" sz="2000" smtClean="0">
              <a:latin typeface="Times New Roman" pitchFamily="18" charset="0"/>
            </a:endParaRPr>
          </a:p>
        </p:txBody>
      </p:sp>
      <p:graphicFrame>
        <p:nvGraphicFramePr>
          <p:cNvPr id="26627" name="Object 4"/>
          <p:cNvGraphicFramePr>
            <a:graphicFrameLocks noChangeAspect="1"/>
          </p:cNvGraphicFramePr>
          <p:nvPr/>
        </p:nvGraphicFramePr>
        <p:xfrm>
          <a:off x="2411413" y="3141663"/>
          <a:ext cx="360362" cy="277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61" name="Equation" r:id="rId3" imgW="279279" imgH="215806" progId="">
                  <p:embed/>
                </p:oleObj>
              </mc:Choice>
              <mc:Fallback>
                <p:oleObj name="Equation" r:id="rId3" imgW="279279" imgH="215806" progId="">
                  <p:embed/>
                  <p:pic>
                    <p:nvPicPr>
                      <p:cNvPr id="0" name="Picture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1413" y="3141663"/>
                        <a:ext cx="360362" cy="2778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28" name="Freeform 5"/>
          <p:cNvSpPr>
            <a:spLocks/>
          </p:cNvSpPr>
          <p:nvPr/>
        </p:nvSpPr>
        <p:spPr bwMode="auto">
          <a:xfrm>
            <a:off x="2339975" y="2565400"/>
            <a:ext cx="73025" cy="2376488"/>
          </a:xfrm>
          <a:custGeom>
            <a:avLst/>
            <a:gdLst>
              <a:gd name="T0" fmla="*/ 0 w 1"/>
              <a:gd name="T1" fmla="*/ 2147483647 h 1410"/>
              <a:gd name="T2" fmla="*/ 0 w 1"/>
              <a:gd name="T3" fmla="*/ 0 h 1410"/>
              <a:gd name="T4" fmla="*/ 0 60000 65536"/>
              <a:gd name="T5" fmla="*/ 0 60000 65536"/>
              <a:gd name="T6" fmla="*/ 0 w 1"/>
              <a:gd name="T7" fmla="*/ 0 h 1410"/>
              <a:gd name="T8" fmla="*/ 1 w 1"/>
              <a:gd name="T9" fmla="*/ 1410 h 141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1410">
                <a:moveTo>
                  <a:pt x="0" y="1410"/>
                </a:moveTo>
                <a:lnTo>
                  <a:pt x="0" y="0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29" name="Line 6"/>
          <p:cNvSpPr>
            <a:spLocks noChangeShapeType="1"/>
          </p:cNvSpPr>
          <p:nvPr/>
        </p:nvSpPr>
        <p:spPr bwMode="auto">
          <a:xfrm>
            <a:off x="755650" y="4149725"/>
            <a:ext cx="33131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30" name="Rectangle 7"/>
          <p:cNvSpPr>
            <a:spLocks noChangeArrowheads="1"/>
          </p:cNvSpPr>
          <p:nvPr/>
        </p:nvSpPr>
        <p:spPr bwMode="auto">
          <a:xfrm>
            <a:off x="2987675" y="4149725"/>
            <a:ext cx="31591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ru-RU" sz="1400"/>
              <a:t>1</a:t>
            </a:r>
            <a:r>
              <a:rPr lang="ru-RU"/>
              <a:t> </a:t>
            </a:r>
          </a:p>
        </p:txBody>
      </p:sp>
      <p:sp>
        <p:nvSpPr>
          <p:cNvPr id="26631" name="Rectangle 8"/>
          <p:cNvSpPr>
            <a:spLocks noChangeArrowheads="1"/>
          </p:cNvSpPr>
          <p:nvPr/>
        </p:nvSpPr>
        <p:spPr bwMode="auto">
          <a:xfrm>
            <a:off x="1547813" y="4076700"/>
            <a:ext cx="3587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en-US" sz="1400"/>
              <a:t>-</a:t>
            </a:r>
            <a:r>
              <a:rPr lang="ru-RU" sz="1400"/>
              <a:t>1</a:t>
            </a:r>
            <a:r>
              <a:rPr lang="ru-RU"/>
              <a:t> </a:t>
            </a:r>
          </a:p>
        </p:txBody>
      </p:sp>
      <p:graphicFrame>
        <p:nvGraphicFramePr>
          <p:cNvPr id="26632" name="Object 9"/>
          <p:cNvGraphicFramePr>
            <a:graphicFrameLocks noChangeAspect="1"/>
          </p:cNvGraphicFramePr>
          <p:nvPr/>
        </p:nvGraphicFramePr>
        <p:xfrm>
          <a:off x="2411413" y="4581525"/>
          <a:ext cx="504825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62" name="Equation" r:id="rId5" imgW="343049" imgH="215994" progId="">
                  <p:embed/>
                </p:oleObj>
              </mc:Choice>
              <mc:Fallback>
                <p:oleObj name="Equation" r:id="rId5" imgW="343049" imgH="215994" progId="">
                  <p:embed/>
                  <p:pic>
                    <p:nvPicPr>
                      <p:cNvPr id="0" name="Picture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1413" y="4581525"/>
                        <a:ext cx="504825" cy="317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33" name="Rectangle 10"/>
          <p:cNvSpPr>
            <a:spLocks noChangeArrowheads="1"/>
          </p:cNvSpPr>
          <p:nvPr/>
        </p:nvSpPr>
        <p:spPr bwMode="auto">
          <a:xfrm>
            <a:off x="2051050" y="2492375"/>
            <a:ext cx="298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i="1"/>
              <a:t>у</a:t>
            </a:r>
          </a:p>
        </p:txBody>
      </p:sp>
      <p:sp>
        <p:nvSpPr>
          <p:cNvPr id="26634" name="Rectangle 11"/>
          <p:cNvSpPr>
            <a:spLocks noChangeArrowheads="1"/>
          </p:cNvSpPr>
          <p:nvPr/>
        </p:nvSpPr>
        <p:spPr bwMode="auto">
          <a:xfrm>
            <a:off x="3924300" y="4149725"/>
            <a:ext cx="298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i="1"/>
              <a:t>х</a:t>
            </a:r>
          </a:p>
        </p:txBody>
      </p:sp>
      <p:sp>
        <p:nvSpPr>
          <p:cNvPr id="26635" name="Line 14"/>
          <p:cNvSpPr>
            <a:spLocks noChangeShapeType="1"/>
          </p:cNvSpPr>
          <p:nvPr/>
        </p:nvSpPr>
        <p:spPr bwMode="auto">
          <a:xfrm>
            <a:off x="1403350" y="3429000"/>
            <a:ext cx="2447925" cy="0"/>
          </a:xfrm>
          <a:prstGeom prst="line">
            <a:avLst/>
          </a:prstGeom>
          <a:noFill/>
          <a:ln w="15875" cap="rnd">
            <a:solidFill>
              <a:srgbClr val="339966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36" name="Line 15"/>
          <p:cNvSpPr>
            <a:spLocks noChangeShapeType="1"/>
          </p:cNvSpPr>
          <p:nvPr/>
        </p:nvSpPr>
        <p:spPr bwMode="auto">
          <a:xfrm>
            <a:off x="684213" y="4868863"/>
            <a:ext cx="3095625" cy="0"/>
          </a:xfrm>
          <a:prstGeom prst="line">
            <a:avLst/>
          </a:prstGeom>
          <a:noFill/>
          <a:ln w="15875" cap="rnd">
            <a:solidFill>
              <a:srgbClr val="339966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37" name="Freeform 18"/>
          <p:cNvSpPr>
            <a:spLocks/>
          </p:cNvSpPr>
          <p:nvPr/>
        </p:nvSpPr>
        <p:spPr bwMode="auto">
          <a:xfrm>
            <a:off x="6659563" y="2565400"/>
            <a:ext cx="73025" cy="2159000"/>
          </a:xfrm>
          <a:custGeom>
            <a:avLst/>
            <a:gdLst>
              <a:gd name="T0" fmla="*/ 0 w 1"/>
              <a:gd name="T1" fmla="*/ 2147483647 h 1410"/>
              <a:gd name="T2" fmla="*/ 0 w 1"/>
              <a:gd name="T3" fmla="*/ 0 h 1410"/>
              <a:gd name="T4" fmla="*/ 0 60000 65536"/>
              <a:gd name="T5" fmla="*/ 0 60000 65536"/>
              <a:gd name="T6" fmla="*/ 0 w 1"/>
              <a:gd name="T7" fmla="*/ 0 h 1410"/>
              <a:gd name="T8" fmla="*/ 1 w 1"/>
              <a:gd name="T9" fmla="*/ 1410 h 141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1410">
                <a:moveTo>
                  <a:pt x="0" y="1410"/>
                </a:moveTo>
                <a:lnTo>
                  <a:pt x="0" y="0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38" name="Line 19"/>
          <p:cNvSpPr>
            <a:spLocks noChangeShapeType="1"/>
          </p:cNvSpPr>
          <p:nvPr/>
        </p:nvSpPr>
        <p:spPr bwMode="auto">
          <a:xfrm>
            <a:off x="5076825" y="4149725"/>
            <a:ext cx="33131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39" name="Line 20"/>
          <p:cNvSpPr>
            <a:spLocks noChangeShapeType="1"/>
          </p:cNvSpPr>
          <p:nvPr/>
        </p:nvSpPr>
        <p:spPr bwMode="auto">
          <a:xfrm flipV="1">
            <a:off x="4787900" y="2708275"/>
            <a:ext cx="3600450" cy="0"/>
          </a:xfrm>
          <a:prstGeom prst="line">
            <a:avLst/>
          </a:prstGeom>
          <a:noFill/>
          <a:ln w="15875" cap="rnd">
            <a:solidFill>
              <a:srgbClr val="339966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40" name="Rectangle 23"/>
          <p:cNvSpPr>
            <a:spLocks noChangeArrowheads="1"/>
          </p:cNvSpPr>
          <p:nvPr/>
        </p:nvSpPr>
        <p:spPr bwMode="auto">
          <a:xfrm>
            <a:off x="8172450" y="4149725"/>
            <a:ext cx="298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i="1"/>
              <a:t>х</a:t>
            </a:r>
          </a:p>
        </p:txBody>
      </p:sp>
      <p:sp>
        <p:nvSpPr>
          <p:cNvPr id="26641" name="Rectangle 24"/>
          <p:cNvSpPr>
            <a:spLocks noChangeArrowheads="1"/>
          </p:cNvSpPr>
          <p:nvPr/>
        </p:nvSpPr>
        <p:spPr bwMode="auto">
          <a:xfrm>
            <a:off x="6300788" y="2420938"/>
            <a:ext cx="298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i="1"/>
              <a:t>у</a:t>
            </a:r>
          </a:p>
        </p:txBody>
      </p:sp>
      <p:graphicFrame>
        <p:nvGraphicFramePr>
          <p:cNvPr id="26642" name="Object 25"/>
          <p:cNvGraphicFramePr>
            <a:graphicFrameLocks noChangeAspect="1"/>
          </p:cNvGraphicFramePr>
          <p:nvPr/>
        </p:nvGraphicFramePr>
        <p:xfrm>
          <a:off x="6732588" y="3213100"/>
          <a:ext cx="360362" cy="277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63" name="Equation" r:id="rId7" imgW="279279" imgH="215806" progId="">
                  <p:embed/>
                </p:oleObj>
              </mc:Choice>
              <mc:Fallback>
                <p:oleObj name="Equation" r:id="rId7" imgW="279279" imgH="215806" progId="">
                  <p:embed/>
                  <p:pic>
                    <p:nvPicPr>
                      <p:cNvPr id="0" name="Picture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32588" y="3213100"/>
                        <a:ext cx="360362" cy="2778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43" name="Rectangle 26"/>
          <p:cNvSpPr>
            <a:spLocks noChangeArrowheads="1"/>
          </p:cNvSpPr>
          <p:nvPr/>
        </p:nvSpPr>
        <p:spPr bwMode="auto">
          <a:xfrm>
            <a:off x="2339975" y="4149725"/>
            <a:ext cx="3222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400"/>
              <a:t>О</a:t>
            </a:r>
          </a:p>
        </p:txBody>
      </p:sp>
      <p:sp>
        <p:nvSpPr>
          <p:cNvPr id="26644" name="Rectangle 27"/>
          <p:cNvSpPr>
            <a:spLocks noChangeArrowheads="1"/>
          </p:cNvSpPr>
          <p:nvPr/>
        </p:nvSpPr>
        <p:spPr bwMode="auto">
          <a:xfrm>
            <a:off x="6659563" y="4149725"/>
            <a:ext cx="32226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400"/>
              <a:t>О</a:t>
            </a:r>
          </a:p>
        </p:txBody>
      </p:sp>
      <p:sp>
        <p:nvSpPr>
          <p:cNvPr id="26645" name="Rectangle 31"/>
          <p:cNvSpPr>
            <a:spLocks noChangeArrowheads="1"/>
          </p:cNvSpPr>
          <p:nvPr/>
        </p:nvSpPr>
        <p:spPr bwMode="auto">
          <a:xfrm>
            <a:off x="900113" y="2924175"/>
            <a:ext cx="11811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ru-RU" i="1">
                <a:solidFill>
                  <a:srgbClr val="FF0000"/>
                </a:solidFill>
              </a:rPr>
              <a:t>у=</a:t>
            </a:r>
            <a:r>
              <a:rPr lang="en-US" i="1">
                <a:solidFill>
                  <a:srgbClr val="FF0000"/>
                </a:solidFill>
              </a:rPr>
              <a:t>arctg x</a:t>
            </a:r>
            <a:r>
              <a:rPr lang="ru-RU"/>
              <a:t> </a:t>
            </a:r>
          </a:p>
        </p:txBody>
      </p:sp>
      <p:sp>
        <p:nvSpPr>
          <p:cNvPr id="26646" name="Rectangle 32"/>
          <p:cNvSpPr>
            <a:spLocks noChangeArrowheads="1"/>
          </p:cNvSpPr>
          <p:nvPr/>
        </p:nvSpPr>
        <p:spPr bwMode="auto">
          <a:xfrm>
            <a:off x="7019925" y="2852738"/>
            <a:ext cx="12954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ru-RU" i="1">
                <a:solidFill>
                  <a:srgbClr val="FF0000"/>
                </a:solidFill>
              </a:rPr>
              <a:t>у=</a:t>
            </a:r>
            <a:r>
              <a:rPr lang="en-US" i="1">
                <a:solidFill>
                  <a:srgbClr val="FF0000"/>
                </a:solidFill>
              </a:rPr>
              <a:t>arcctg x</a:t>
            </a:r>
            <a:r>
              <a:rPr lang="ru-RU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26647" name="Freeform 35"/>
          <p:cNvSpPr>
            <a:spLocks/>
          </p:cNvSpPr>
          <p:nvPr/>
        </p:nvSpPr>
        <p:spPr bwMode="auto">
          <a:xfrm>
            <a:off x="755650" y="3429000"/>
            <a:ext cx="3060700" cy="1439863"/>
          </a:xfrm>
          <a:custGeom>
            <a:avLst/>
            <a:gdLst>
              <a:gd name="T0" fmla="*/ 2147483647 w 1928"/>
              <a:gd name="T1" fmla="*/ 54411966 h 756"/>
              <a:gd name="T2" fmla="*/ 2147483647 w 1928"/>
              <a:gd name="T3" fmla="*/ 384508177 h 756"/>
              <a:gd name="T4" fmla="*/ 1885076875 w 1928"/>
              <a:gd name="T5" fmla="*/ 2147483647 h 756"/>
              <a:gd name="T6" fmla="*/ 284778450 w 1928"/>
              <a:gd name="T7" fmla="*/ 2147483647 h 756"/>
              <a:gd name="T8" fmla="*/ 171370625 w 1928"/>
              <a:gd name="T9" fmla="*/ 2147483647 h 75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928"/>
              <a:gd name="T16" fmla="*/ 0 h 756"/>
              <a:gd name="T17" fmla="*/ 1928 w 1928"/>
              <a:gd name="T18" fmla="*/ 756 h 75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928" h="756">
                <a:moveTo>
                  <a:pt x="1928" y="15"/>
                </a:moveTo>
                <a:cubicBezTo>
                  <a:pt x="1709" y="7"/>
                  <a:pt x="1490" y="0"/>
                  <a:pt x="1293" y="106"/>
                </a:cubicBezTo>
                <a:cubicBezTo>
                  <a:pt x="1096" y="212"/>
                  <a:pt x="945" y="544"/>
                  <a:pt x="748" y="650"/>
                </a:cubicBezTo>
                <a:cubicBezTo>
                  <a:pt x="551" y="756"/>
                  <a:pt x="226" y="726"/>
                  <a:pt x="113" y="741"/>
                </a:cubicBezTo>
                <a:cubicBezTo>
                  <a:pt x="0" y="756"/>
                  <a:pt x="34" y="748"/>
                  <a:pt x="68" y="741"/>
                </a:cubicBezTo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48" name="Freeform 36"/>
          <p:cNvSpPr>
            <a:spLocks/>
          </p:cNvSpPr>
          <p:nvPr/>
        </p:nvSpPr>
        <p:spPr bwMode="auto">
          <a:xfrm flipH="1">
            <a:off x="5003800" y="2781300"/>
            <a:ext cx="3384550" cy="1295400"/>
          </a:xfrm>
          <a:custGeom>
            <a:avLst/>
            <a:gdLst>
              <a:gd name="T0" fmla="*/ 2147483647 w 1928"/>
              <a:gd name="T1" fmla="*/ 44040173 h 756"/>
              <a:gd name="T2" fmla="*/ 2147483647 w 1928"/>
              <a:gd name="T3" fmla="*/ 311221563 h 756"/>
              <a:gd name="T4" fmla="*/ 2147483647 w 1928"/>
              <a:gd name="T5" fmla="*/ 1908436056 h 756"/>
              <a:gd name="T6" fmla="*/ 348229468 w 1928"/>
              <a:gd name="T7" fmla="*/ 2147483647 h 756"/>
              <a:gd name="T8" fmla="*/ 209554203 w 1928"/>
              <a:gd name="T9" fmla="*/ 2147483647 h 75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928"/>
              <a:gd name="T16" fmla="*/ 0 h 756"/>
              <a:gd name="T17" fmla="*/ 1928 w 1928"/>
              <a:gd name="T18" fmla="*/ 756 h 75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928" h="756">
                <a:moveTo>
                  <a:pt x="1928" y="15"/>
                </a:moveTo>
                <a:cubicBezTo>
                  <a:pt x="1709" y="7"/>
                  <a:pt x="1490" y="0"/>
                  <a:pt x="1293" y="106"/>
                </a:cubicBezTo>
                <a:cubicBezTo>
                  <a:pt x="1096" y="212"/>
                  <a:pt x="945" y="544"/>
                  <a:pt x="748" y="650"/>
                </a:cubicBezTo>
                <a:cubicBezTo>
                  <a:pt x="551" y="756"/>
                  <a:pt x="226" y="726"/>
                  <a:pt x="113" y="741"/>
                </a:cubicBezTo>
                <a:cubicBezTo>
                  <a:pt x="0" y="756"/>
                  <a:pt x="34" y="748"/>
                  <a:pt x="68" y="741"/>
                </a:cubicBezTo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49" name="Line 37"/>
          <p:cNvSpPr>
            <a:spLocks noChangeShapeType="1"/>
          </p:cNvSpPr>
          <p:nvPr/>
        </p:nvSpPr>
        <p:spPr bwMode="auto">
          <a:xfrm>
            <a:off x="2268538" y="4868863"/>
            <a:ext cx="714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50" name="Line 38"/>
          <p:cNvSpPr>
            <a:spLocks noChangeShapeType="1"/>
          </p:cNvSpPr>
          <p:nvPr/>
        </p:nvSpPr>
        <p:spPr bwMode="auto">
          <a:xfrm>
            <a:off x="2195513" y="3429000"/>
            <a:ext cx="1444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51" name="Line 39"/>
          <p:cNvSpPr>
            <a:spLocks noChangeShapeType="1"/>
          </p:cNvSpPr>
          <p:nvPr/>
        </p:nvSpPr>
        <p:spPr bwMode="auto">
          <a:xfrm>
            <a:off x="6588125" y="3500438"/>
            <a:ext cx="144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350"/>
            <a:ext cx="8229600" cy="108108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2060"/>
                </a:solidFill>
                <a:latin typeface="Bookman Old Style" pitchFamily="18" charset="0"/>
                <a:ea typeface="+mn-ea"/>
                <a:cs typeface="+mn-cs"/>
              </a:rPr>
              <a:t>Символы математической логики</a:t>
            </a:r>
          </a:p>
        </p:txBody>
      </p:sp>
      <p:graphicFrame>
        <p:nvGraphicFramePr>
          <p:cNvPr id="6147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1331913" y="2420938"/>
          <a:ext cx="439737" cy="527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6" name="Формула" r:id="rId3" imgW="126835" imgH="152202" progId="Equation.3">
                  <p:embed/>
                </p:oleObj>
              </mc:Choice>
              <mc:Fallback>
                <p:oleObj name="Формула" r:id="rId3" imgW="126835" imgH="152202" progId="Equation.3">
                  <p:embed/>
                  <p:pic>
                    <p:nvPicPr>
                      <p:cNvPr id="0" name="Picture 18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913" y="2420938"/>
                        <a:ext cx="439737" cy="527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8" name="Прямоугольник 7"/>
          <p:cNvSpPr>
            <a:spLocks noChangeArrowheads="1"/>
          </p:cNvSpPr>
          <p:nvPr/>
        </p:nvSpPr>
        <p:spPr bwMode="auto">
          <a:xfrm>
            <a:off x="1908175" y="1268413"/>
            <a:ext cx="6696075" cy="526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400" b="1" i="1">
                <a:solidFill>
                  <a:srgbClr val="002060"/>
                </a:solidFill>
              </a:rPr>
              <a:t>Кванторы</a:t>
            </a:r>
          </a:p>
          <a:p>
            <a:r>
              <a:rPr lang="ru-RU" sz="2400">
                <a:solidFill>
                  <a:srgbClr val="002060"/>
                </a:solidFill>
              </a:rPr>
              <a:t>       - общности</a:t>
            </a:r>
          </a:p>
          <a:p>
            <a:endParaRPr lang="ru-RU" sz="2400">
              <a:solidFill>
                <a:srgbClr val="002060"/>
              </a:solidFill>
            </a:endParaRPr>
          </a:p>
          <a:p>
            <a:r>
              <a:rPr lang="ru-RU" sz="2400">
                <a:solidFill>
                  <a:srgbClr val="002060"/>
                </a:solidFill>
              </a:rPr>
              <a:t>       -  существования</a:t>
            </a:r>
          </a:p>
          <a:p>
            <a:pPr algn="ctr"/>
            <a:r>
              <a:rPr lang="ru-RU" sz="2400" b="1" i="1">
                <a:solidFill>
                  <a:srgbClr val="002060"/>
                </a:solidFill>
              </a:rPr>
              <a:t>Связки</a:t>
            </a:r>
          </a:p>
          <a:p>
            <a:pPr>
              <a:lnSpc>
                <a:spcPct val="150000"/>
              </a:lnSpc>
            </a:pPr>
            <a:r>
              <a:rPr lang="ru-RU" sz="2400">
                <a:solidFill>
                  <a:srgbClr val="002060"/>
                </a:solidFill>
              </a:rPr>
              <a:t>       - конъюнкция (и)</a:t>
            </a:r>
          </a:p>
          <a:p>
            <a:pPr>
              <a:lnSpc>
                <a:spcPct val="150000"/>
              </a:lnSpc>
            </a:pPr>
            <a:r>
              <a:rPr lang="ru-RU" sz="2400">
                <a:solidFill>
                  <a:srgbClr val="002060"/>
                </a:solidFill>
              </a:rPr>
              <a:t>       - дизъюнкция (или)</a:t>
            </a:r>
          </a:p>
          <a:p>
            <a:pPr>
              <a:lnSpc>
                <a:spcPct val="150000"/>
              </a:lnSpc>
            </a:pPr>
            <a:r>
              <a:rPr lang="ru-RU" sz="2400">
                <a:solidFill>
                  <a:srgbClr val="002060"/>
                </a:solidFill>
              </a:rPr>
              <a:t>       - импликация (если…, то…)</a:t>
            </a:r>
          </a:p>
          <a:p>
            <a:pPr>
              <a:lnSpc>
                <a:spcPct val="150000"/>
              </a:lnSpc>
            </a:pPr>
            <a:r>
              <a:rPr lang="ru-RU" sz="2400">
                <a:solidFill>
                  <a:srgbClr val="002060"/>
                </a:solidFill>
              </a:rPr>
              <a:t>       - эквиваленция (если и только </a:t>
            </a:r>
          </a:p>
          <a:p>
            <a:pPr>
              <a:lnSpc>
                <a:spcPct val="150000"/>
              </a:lnSpc>
            </a:pPr>
            <a:r>
              <a:rPr lang="ru-RU" sz="2400">
                <a:solidFill>
                  <a:srgbClr val="002060"/>
                </a:solidFill>
              </a:rPr>
              <a:t>               если…, то…</a:t>
            </a:r>
          </a:p>
          <a:p>
            <a:pPr>
              <a:lnSpc>
                <a:spcPct val="150000"/>
              </a:lnSpc>
            </a:pPr>
            <a:r>
              <a:rPr lang="ru-RU" sz="2400">
                <a:solidFill>
                  <a:srgbClr val="002060"/>
                </a:solidFill>
              </a:rPr>
              <a:t>        - отрицание (неверно, что…)</a:t>
            </a:r>
          </a:p>
        </p:txBody>
      </p:sp>
      <p:graphicFrame>
        <p:nvGraphicFramePr>
          <p:cNvPr id="6149" name="Object 4"/>
          <p:cNvGraphicFramePr>
            <a:graphicFrameLocks noChangeAspect="1"/>
          </p:cNvGraphicFramePr>
          <p:nvPr/>
        </p:nvGraphicFramePr>
        <p:xfrm>
          <a:off x="1258888" y="1628775"/>
          <a:ext cx="485775" cy="527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7" name="Формула" r:id="rId5" imgW="152268" imgH="164957" progId="Equation.3">
                  <p:embed/>
                </p:oleObj>
              </mc:Choice>
              <mc:Fallback>
                <p:oleObj name="Формула" r:id="rId5" imgW="152268" imgH="164957" progId="Equation.3">
                  <p:embed/>
                  <p:pic>
                    <p:nvPicPr>
                      <p:cNvPr id="0" name="Picture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8888" y="1628775"/>
                        <a:ext cx="485775" cy="527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50" name="Object 6"/>
          <p:cNvGraphicFramePr>
            <a:graphicFrameLocks noChangeAspect="1"/>
          </p:cNvGraphicFramePr>
          <p:nvPr/>
        </p:nvGraphicFramePr>
        <p:xfrm>
          <a:off x="1331913" y="3716338"/>
          <a:ext cx="576262" cy="525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8" name="Формула" r:id="rId7" imgW="139518" imgH="126835" progId="Equation.3">
                  <p:embed/>
                </p:oleObj>
              </mc:Choice>
              <mc:Fallback>
                <p:oleObj name="Формула" r:id="rId7" imgW="139518" imgH="126835" progId="Equation.3">
                  <p:embed/>
                  <p:pic>
                    <p:nvPicPr>
                      <p:cNvPr id="0" name="Picture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913" y="3716338"/>
                        <a:ext cx="576262" cy="5254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51" name="Object 7"/>
          <p:cNvGraphicFramePr>
            <a:graphicFrameLocks noChangeAspect="1"/>
          </p:cNvGraphicFramePr>
          <p:nvPr/>
        </p:nvGraphicFramePr>
        <p:xfrm>
          <a:off x="1325563" y="3284538"/>
          <a:ext cx="576262" cy="525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9" name="Формула" r:id="rId9" imgW="139518" imgH="126835" progId="Equation.3">
                  <p:embed/>
                </p:oleObj>
              </mc:Choice>
              <mc:Fallback>
                <p:oleObj name="Формула" r:id="rId9" imgW="139518" imgH="126835" progId="Equation.3">
                  <p:embed/>
                  <p:pic>
                    <p:nvPicPr>
                      <p:cNvPr id="0" name="Picture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25563" y="3284538"/>
                        <a:ext cx="576262" cy="5254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52" name="Object 8"/>
          <p:cNvGraphicFramePr>
            <a:graphicFrameLocks noChangeAspect="1"/>
          </p:cNvGraphicFramePr>
          <p:nvPr/>
        </p:nvGraphicFramePr>
        <p:xfrm>
          <a:off x="1403350" y="4365625"/>
          <a:ext cx="600075" cy="439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0" name="Формула" r:id="rId11" imgW="190417" imgH="139639" progId="Equation.3">
                  <p:embed/>
                </p:oleObj>
              </mc:Choice>
              <mc:Fallback>
                <p:oleObj name="Формула" r:id="rId11" imgW="190417" imgH="139639" progId="Equation.3">
                  <p:embed/>
                  <p:pic>
                    <p:nvPicPr>
                      <p:cNvPr id="0" name="Picture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350" y="4365625"/>
                        <a:ext cx="600075" cy="4397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53" name="Object 9"/>
          <p:cNvGraphicFramePr>
            <a:graphicFrameLocks noChangeAspect="1"/>
          </p:cNvGraphicFramePr>
          <p:nvPr/>
        </p:nvGraphicFramePr>
        <p:xfrm>
          <a:off x="1476375" y="4797425"/>
          <a:ext cx="647700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1" name="Формула" r:id="rId13" imgW="126780" imgH="114102" progId="Equation.3">
                  <p:embed/>
                </p:oleObj>
              </mc:Choice>
              <mc:Fallback>
                <p:oleObj name="Формула" r:id="rId13" imgW="126780" imgH="114102" progId="Equation.3">
                  <p:embed/>
                  <p:pic>
                    <p:nvPicPr>
                      <p:cNvPr id="0" name="Picture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6375" y="4797425"/>
                        <a:ext cx="647700" cy="428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54" name="Object 10"/>
          <p:cNvGraphicFramePr>
            <a:graphicFrameLocks noChangeAspect="1"/>
          </p:cNvGraphicFramePr>
          <p:nvPr/>
        </p:nvGraphicFramePr>
        <p:xfrm>
          <a:off x="1411288" y="6000750"/>
          <a:ext cx="777875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2" name="Формула" r:id="rId15" imgW="152268" imgH="101512" progId="Equation.3">
                  <p:embed/>
                </p:oleObj>
              </mc:Choice>
              <mc:Fallback>
                <p:oleObj name="Формула" r:id="rId15" imgW="152268" imgH="101512" progId="Equation.3">
                  <p:embed/>
                  <p:pic>
                    <p:nvPicPr>
                      <p:cNvPr id="0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11288" y="6000750"/>
                        <a:ext cx="777875" cy="381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468313" y="28575"/>
            <a:ext cx="8229600" cy="955675"/>
          </a:xfrm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rgbClr val="002060"/>
                </a:solidFill>
              </a:rPr>
              <a:t>Понятие множества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8313" y="1125538"/>
            <a:ext cx="8351837" cy="5616575"/>
          </a:xfrm>
        </p:spPr>
        <p:txBody>
          <a:bodyPr rtlCol="0">
            <a:normAutofit/>
          </a:bodyPr>
          <a:lstStyle/>
          <a:p>
            <a:pPr algn="just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множеством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понимается совокупность некоторых  объектов. Объекты, которые образуют множество, называются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элементами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или точками, этого множества. 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Множества обозначаются прописными буквами, а их элементы – строчными.</a:t>
            </a:r>
          </a:p>
          <a:p>
            <a:pPr algn="ctr" eaLnBrk="1" fontAlgn="auto" hangingPunct="1">
              <a:lnSpc>
                <a:spcPct val="150000"/>
              </a:lnSpc>
              <a:spcAft>
                <a:spcPts val="0"/>
              </a:spcAft>
              <a:buFontTx/>
              <a:buNone/>
              <a:defRPr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 принадлежит</a:t>
            </a:r>
          </a:p>
          <a:p>
            <a:pPr algn="ctr" eaLnBrk="1" fontAlgn="auto" hangingPunct="1">
              <a:lnSpc>
                <a:spcPct val="150000"/>
              </a:lnSpc>
              <a:spcAft>
                <a:spcPts val="0"/>
              </a:spcAft>
              <a:buFontTx/>
              <a:buNone/>
              <a:defRPr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-   не принадлежит</a:t>
            </a:r>
          </a:p>
          <a:p>
            <a:pPr algn="ctr" eaLnBrk="1" fontAlgn="auto" hangingPunct="1">
              <a:lnSpc>
                <a:spcPct val="150000"/>
              </a:lnSpc>
              <a:spcAft>
                <a:spcPts val="0"/>
              </a:spcAft>
              <a:buFontTx/>
              <a:buNone/>
              <a:defRPr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-   подмножество</a:t>
            </a:r>
          </a:p>
          <a:p>
            <a:pPr algn="ctr" eaLnBrk="1" fontAlgn="auto" hangingPunct="1">
              <a:lnSpc>
                <a:spcPct val="150000"/>
              </a:lnSpc>
              <a:spcAft>
                <a:spcPts val="0"/>
              </a:spcAft>
              <a:buFontTx/>
              <a:buNone/>
              <a:defRPr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Ø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-   пустое множество 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4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172" name="Object 4"/>
          <p:cNvGraphicFramePr>
            <a:graphicFrameLocks noChangeAspect="1"/>
          </p:cNvGraphicFramePr>
          <p:nvPr/>
        </p:nvGraphicFramePr>
        <p:xfrm>
          <a:off x="1908175" y="3068638"/>
          <a:ext cx="1158875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4" name="Формула" r:id="rId3" imgW="380670" imgH="177646" progId="Equation.3">
                  <p:embed/>
                </p:oleObj>
              </mc:Choice>
              <mc:Fallback>
                <p:oleObj name="Формула" r:id="rId3" imgW="380670" imgH="177646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8175" y="3068638"/>
                        <a:ext cx="1158875" cy="539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3" name="Object 5"/>
          <p:cNvGraphicFramePr>
            <a:graphicFrameLocks noChangeAspect="1"/>
          </p:cNvGraphicFramePr>
          <p:nvPr/>
        </p:nvGraphicFramePr>
        <p:xfrm>
          <a:off x="2051050" y="3789363"/>
          <a:ext cx="1155700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5" name="Формула" r:id="rId5" imgW="380670" imgH="177646" progId="Equation.3">
                  <p:embed/>
                </p:oleObj>
              </mc:Choice>
              <mc:Fallback>
                <p:oleObj name="Формула" r:id="rId5" imgW="380670" imgH="177646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1050" y="3789363"/>
                        <a:ext cx="1155700" cy="514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4" name="Object 6"/>
          <p:cNvGraphicFramePr>
            <a:graphicFrameLocks noChangeAspect="1"/>
          </p:cNvGraphicFramePr>
          <p:nvPr/>
        </p:nvGraphicFramePr>
        <p:xfrm>
          <a:off x="1908175" y="4365625"/>
          <a:ext cx="1341438" cy="512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6" name="Формула" r:id="rId7" imgW="431613" imgH="165028" progId="Equation.3">
                  <p:embed/>
                </p:oleObj>
              </mc:Choice>
              <mc:Fallback>
                <p:oleObj name="Формула" r:id="rId7" imgW="431613" imgH="165028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8175" y="4365625"/>
                        <a:ext cx="1341438" cy="5127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84213" y="115888"/>
            <a:ext cx="7772400" cy="865187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rgbClr val="002060"/>
                </a:solidFill>
              </a:rPr>
              <a:t>Операции над множествами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23850" y="1066800"/>
            <a:ext cx="8569325" cy="5327650"/>
          </a:xfrm>
        </p:spPr>
        <p:txBody>
          <a:bodyPr rtlCol="0">
            <a:normAutofit fontScale="92500" lnSpcReduction="10000"/>
          </a:bodyPr>
          <a:lstStyle/>
          <a:p>
            <a:pPr algn="l" eaLnBrk="1" fontAlgn="auto" hangingPunct="1">
              <a:lnSpc>
                <a:spcPct val="12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         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-</a:t>
            </a:r>
            <a:r>
              <a:rPr lang="ru-RU" b="1" dirty="0" smtClean="0">
                <a:solidFill>
                  <a:srgbClr val="002060"/>
                </a:solidFill>
              </a:rPr>
              <a:t>объединение</a:t>
            </a:r>
          </a:p>
          <a:p>
            <a:pPr algn="l" eaLnBrk="1" fontAlgn="auto" hangingPunct="1">
              <a:lnSpc>
                <a:spcPct val="12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ru-RU" b="1" dirty="0" smtClean="0">
              <a:solidFill>
                <a:srgbClr val="002060"/>
              </a:solidFill>
            </a:endParaRPr>
          </a:p>
          <a:p>
            <a:pPr algn="l" eaLnBrk="1" fontAlgn="auto" hangingPunct="1">
              <a:lnSpc>
                <a:spcPct val="12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002060"/>
                </a:solidFill>
              </a:rPr>
              <a:t>            -пересечение</a:t>
            </a:r>
          </a:p>
          <a:p>
            <a:pPr algn="l" eaLnBrk="1" fontAlgn="auto" hangingPunct="1">
              <a:lnSpc>
                <a:spcPct val="12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ru-RU" b="1" dirty="0" smtClean="0">
              <a:solidFill>
                <a:srgbClr val="002060"/>
              </a:solidFill>
            </a:endParaRPr>
          </a:p>
          <a:p>
            <a:pPr algn="l" eaLnBrk="1" fontAlgn="auto" hangingPunct="1">
              <a:lnSpc>
                <a:spcPct val="12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002060"/>
                </a:solidFill>
              </a:rPr>
              <a:t>            -разность</a:t>
            </a:r>
          </a:p>
          <a:p>
            <a:pPr algn="l" eaLnBrk="1" fontAlgn="auto" hangingPunct="1">
              <a:lnSpc>
                <a:spcPct val="12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002060"/>
                </a:solidFill>
              </a:rPr>
              <a:t>Пример. </a:t>
            </a:r>
            <a:r>
              <a:rPr lang="ru-RU" dirty="0" smtClean="0">
                <a:solidFill>
                  <a:srgbClr val="002060"/>
                </a:solidFill>
              </a:rPr>
              <a:t>Даны множества</a:t>
            </a:r>
          </a:p>
          <a:p>
            <a:pPr algn="l" eaLnBrk="1" fontAlgn="auto" hangingPunct="1">
              <a:lnSpc>
                <a:spcPct val="120000"/>
              </a:lnSpc>
              <a:spcAft>
                <a:spcPts val="0"/>
              </a:spcAft>
              <a:defRPr/>
            </a:pPr>
            <a:r>
              <a:rPr lang="ru-RU" dirty="0">
                <a:solidFill>
                  <a:srgbClr val="002060"/>
                </a:solidFill>
              </a:rPr>
              <a:t>Найти объединение, пересечение и </a:t>
            </a:r>
            <a:r>
              <a:rPr lang="ru-RU" dirty="0" smtClean="0">
                <a:solidFill>
                  <a:srgbClr val="002060"/>
                </a:solidFill>
              </a:rPr>
              <a:t>разность множеств 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endParaRPr lang="ru-RU" b="1" dirty="0">
              <a:solidFill>
                <a:srgbClr val="002060"/>
              </a:solidFill>
            </a:endParaRPr>
          </a:p>
          <a:p>
            <a:pPr algn="l" eaLnBrk="1" fontAlgn="auto" hangingPunct="1">
              <a:lnSpc>
                <a:spcPct val="12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  <a:p>
            <a:pPr algn="l" eaLnBrk="1" fontAlgn="auto" hangingPunct="1">
              <a:lnSpc>
                <a:spcPct val="120000"/>
              </a:lnSpc>
              <a:spcAft>
                <a:spcPts val="0"/>
              </a:spcAft>
              <a:defRPr/>
            </a:pPr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graphicFrame>
        <p:nvGraphicFramePr>
          <p:cNvPr id="8196" name="Object 2"/>
          <p:cNvGraphicFramePr>
            <a:graphicFrameLocks noChangeAspect="1"/>
          </p:cNvGraphicFramePr>
          <p:nvPr/>
        </p:nvGraphicFramePr>
        <p:xfrm>
          <a:off x="322263" y="1100138"/>
          <a:ext cx="1225550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3" name="Формула" r:id="rId3" imgW="418918" imgH="165028" progId="Equation.3">
                  <p:embed/>
                </p:oleObj>
              </mc:Choice>
              <mc:Fallback>
                <p:oleObj name="Формула" r:id="rId3" imgW="418918" imgH="165028" progId="Equation.3">
                  <p:embed/>
                  <p:pic>
                    <p:nvPicPr>
                      <p:cNvPr id="0" name="Picture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2263" y="1100138"/>
                        <a:ext cx="1225550" cy="482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7" name="Object 3"/>
          <p:cNvGraphicFramePr>
            <a:graphicFrameLocks noChangeAspect="1"/>
          </p:cNvGraphicFramePr>
          <p:nvPr/>
        </p:nvGraphicFramePr>
        <p:xfrm>
          <a:off x="173038" y="2108200"/>
          <a:ext cx="1230312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4" name="Формула" r:id="rId5" imgW="418918" imgH="165028" progId="Equation.3">
                  <p:embed/>
                </p:oleObj>
              </mc:Choice>
              <mc:Fallback>
                <p:oleObj name="Формула" r:id="rId5" imgW="418918" imgH="165028" progId="Equation.3">
                  <p:embed/>
                  <p:pic>
                    <p:nvPicPr>
                      <p:cNvPr id="0" name="Picture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3038" y="2108200"/>
                        <a:ext cx="1230312" cy="482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8" name="Object 4"/>
          <p:cNvGraphicFramePr>
            <a:graphicFrameLocks noChangeAspect="1"/>
          </p:cNvGraphicFramePr>
          <p:nvPr/>
        </p:nvGraphicFramePr>
        <p:xfrm>
          <a:off x="179388" y="3500438"/>
          <a:ext cx="1152525" cy="576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5" name="Формула" r:id="rId7" imgW="355138" imgH="177569" progId="Equation.3">
                  <p:embed/>
                </p:oleObj>
              </mc:Choice>
              <mc:Fallback>
                <p:oleObj name="Формула" r:id="rId7" imgW="355138" imgH="177569" progId="Equation.3">
                  <p:embed/>
                  <p:pic>
                    <p:nvPicPr>
                      <p:cNvPr id="0" name="Picture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388" y="3500438"/>
                        <a:ext cx="1152525" cy="5762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9" name="Oval 11"/>
          <p:cNvSpPr>
            <a:spLocks noChangeArrowheads="1"/>
          </p:cNvSpPr>
          <p:nvPr/>
        </p:nvSpPr>
        <p:spPr bwMode="auto">
          <a:xfrm>
            <a:off x="3956050" y="981075"/>
            <a:ext cx="1120775" cy="10080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00" name="Oval 12"/>
          <p:cNvSpPr>
            <a:spLocks noChangeArrowheads="1"/>
          </p:cNvSpPr>
          <p:nvPr/>
        </p:nvSpPr>
        <p:spPr bwMode="auto">
          <a:xfrm>
            <a:off x="4678363" y="981075"/>
            <a:ext cx="1584325" cy="10080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01" name="Oval 13"/>
          <p:cNvSpPr>
            <a:spLocks noChangeArrowheads="1"/>
          </p:cNvSpPr>
          <p:nvPr/>
        </p:nvSpPr>
        <p:spPr bwMode="auto">
          <a:xfrm>
            <a:off x="3857625" y="1992313"/>
            <a:ext cx="1079500" cy="9366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202" name="Oval 14"/>
          <p:cNvSpPr>
            <a:spLocks noChangeArrowheads="1"/>
          </p:cNvSpPr>
          <p:nvPr/>
        </p:nvSpPr>
        <p:spPr bwMode="auto">
          <a:xfrm>
            <a:off x="4356100" y="2128838"/>
            <a:ext cx="1368425" cy="79216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203" name="Freeform 15"/>
          <p:cNvSpPr>
            <a:spLocks/>
          </p:cNvSpPr>
          <p:nvPr/>
        </p:nvSpPr>
        <p:spPr bwMode="auto">
          <a:xfrm>
            <a:off x="4384675" y="2133600"/>
            <a:ext cx="492125" cy="860425"/>
          </a:xfrm>
          <a:custGeom>
            <a:avLst/>
            <a:gdLst>
              <a:gd name="T0" fmla="*/ 458668438 w 310"/>
              <a:gd name="T1" fmla="*/ 60756793 h 427"/>
              <a:gd name="T2" fmla="*/ 690522813 w 310"/>
              <a:gd name="T3" fmla="*/ 89537811 h 427"/>
              <a:gd name="T4" fmla="*/ 758567825 w 310"/>
              <a:gd name="T5" fmla="*/ 118316814 h 427"/>
              <a:gd name="T6" fmla="*/ 529232813 w 310"/>
              <a:gd name="T7" fmla="*/ 89537811 h 427"/>
              <a:gd name="T8" fmla="*/ 252015625 w 310"/>
              <a:gd name="T9" fmla="*/ 89537811 h 427"/>
              <a:gd name="T10" fmla="*/ 274697825 w 310"/>
              <a:gd name="T11" fmla="*/ 236635642 h 427"/>
              <a:gd name="T12" fmla="*/ 713205013 w 310"/>
              <a:gd name="T13" fmla="*/ 265414646 h 427"/>
              <a:gd name="T14" fmla="*/ 690522813 w 310"/>
              <a:gd name="T15" fmla="*/ 409315706 h 427"/>
              <a:gd name="T16" fmla="*/ 252015625 w 310"/>
              <a:gd name="T17" fmla="*/ 265414646 h 427"/>
              <a:gd name="T18" fmla="*/ 136088438 w 310"/>
              <a:gd name="T19" fmla="*/ 294195664 h 427"/>
              <a:gd name="T20" fmla="*/ 136088438 w 310"/>
              <a:gd name="T21" fmla="*/ 470072499 h 427"/>
              <a:gd name="T22" fmla="*/ 758567825 w 310"/>
              <a:gd name="T23" fmla="*/ 498853517 h 427"/>
              <a:gd name="T24" fmla="*/ 481350638 w 310"/>
              <a:gd name="T25" fmla="*/ 585192541 h 427"/>
              <a:gd name="T26" fmla="*/ 367942813 w 310"/>
              <a:gd name="T27" fmla="*/ 470072499 h 427"/>
              <a:gd name="T28" fmla="*/ 229335013 w 310"/>
              <a:gd name="T29" fmla="*/ 409315706 h 427"/>
              <a:gd name="T30" fmla="*/ 90725625 w 310"/>
              <a:gd name="T31" fmla="*/ 613973559 h 427"/>
              <a:gd name="T32" fmla="*/ 181451250 w 310"/>
              <a:gd name="T33" fmla="*/ 645951348 h 427"/>
              <a:gd name="T34" fmla="*/ 690522813 w 310"/>
              <a:gd name="T35" fmla="*/ 674730352 h 427"/>
              <a:gd name="T36" fmla="*/ 735885625 w 310"/>
              <a:gd name="T37" fmla="*/ 761071391 h 427"/>
              <a:gd name="T38" fmla="*/ 665321250 w 310"/>
              <a:gd name="T39" fmla="*/ 818631412 h 427"/>
              <a:gd name="T40" fmla="*/ 158770638 w 310"/>
              <a:gd name="T41" fmla="*/ 789850394 h 427"/>
              <a:gd name="T42" fmla="*/ 20161250 w 310"/>
              <a:gd name="T43" fmla="*/ 818631412 h 427"/>
              <a:gd name="T44" fmla="*/ 45362813 w 310"/>
              <a:gd name="T45" fmla="*/ 908169222 h 427"/>
              <a:gd name="T46" fmla="*/ 529232813 w 310"/>
              <a:gd name="T47" fmla="*/ 936948226 h 427"/>
              <a:gd name="T48" fmla="*/ 642640638 w 310"/>
              <a:gd name="T49" fmla="*/ 1112827075 h 427"/>
              <a:gd name="T50" fmla="*/ 574595625 w 310"/>
              <a:gd name="T51" fmla="*/ 1141606079 h 427"/>
              <a:gd name="T52" fmla="*/ 320060638 w 310"/>
              <a:gd name="T53" fmla="*/ 965729244 h 427"/>
              <a:gd name="T54" fmla="*/ 136088438 w 310"/>
              <a:gd name="T55" fmla="*/ 994508247 h 427"/>
              <a:gd name="T56" fmla="*/ 158770638 w 310"/>
              <a:gd name="T57" fmla="*/ 1084046058 h 427"/>
              <a:gd name="T58" fmla="*/ 342741250 w 310"/>
              <a:gd name="T59" fmla="*/ 1141606079 h 427"/>
              <a:gd name="T60" fmla="*/ 435987825 w 310"/>
              <a:gd name="T61" fmla="*/ 1170387096 h 427"/>
              <a:gd name="T62" fmla="*/ 367942813 w 310"/>
              <a:gd name="T63" fmla="*/ 1227947118 h 427"/>
              <a:gd name="T64" fmla="*/ 297378438 w 310"/>
              <a:gd name="T65" fmla="*/ 1199166100 h 427"/>
              <a:gd name="T66" fmla="*/ 252015625 w 310"/>
              <a:gd name="T67" fmla="*/ 1227947118 h 427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310"/>
              <a:gd name="T103" fmla="*/ 0 h 427"/>
              <a:gd name="T104" fmla="*/ 310 w 310"/>
              <a:gd name="T105" fmla="*/ 427 h 427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310" h="427">
                <a:moveTo>
                  <a:pt x="182" y="19"/>
                </a:moveTo>
                <a:cubicBezTo>
                  <a:pt x="213" y="22"/>
                  <a:pt x="244" y="23"/>
                  <a:pt x="274" y="28"/>
                </a:cubicBezTo>
                <a:cubicBezTo>
                  <a:pt x="283" y="29"/>
                  <a:pt x="310" y="37"/>
                  <a:pt x="301" y="37"/>
                </a:cubicBezTo>
                <a:cubicBezTo>
                  <a:pt x="271" y="37"/>
                  <a:pt x="240" y="31"/>
                  <a:pt x="210" y="28"/>
                </a:cubicBezTo>
                <a:cubicBezTo>
                  <a:pt x="175" y="17"/>
                  <a:pt x="137" y="0"/>
                  <a:pt x="100" y="28"/>
                </a:cubicBezTo>
                <a:cubicBezTo>
                  <a:pt x="88" y="37"/>
                  <a:pt x="94" y="70"/>
                  <a:pt x="109" y="74"/>
                </a:cubicBezTo>
                <a:cubicBezTo>
                  <a:pt x="165" y="91"/>
                  <a:pt x="225" y="80"/>
                  <a:pt x="283" y="83"/>
                </a:cubicBezTo>
                <a:cubicBezTo>
                  <a:pt x="280" y="98"/>
                  <a:pt x="288" y="123"/>
                  <a:pt x="274" y="128"/>
                </a:cubicBezTo>
                <a:cubicBezTo>
                  <a:pt x="209" y="151"/>
                  <a:pt x="155" y="101"/>
                  <a:pt x="100" y="83"/>
                </a:cubicBezTo>
                <a:cubicBezTo>
                  <a:pt x="85" y="86"/>
                  <a:pt x="67" y="83"/>
                  <a:pt x="54" y="92"/>
                </a:cubicBezTo>
                <a:cubicBezTo>
                  <a:pt x="49" y="95"/>
                  <a:pt x="35" y="144"/>
                  <a:pt x="54" y="147"/>
                </a:cubicBezTo>
                <a:cubicBezTo>
                  <a:pt x="136" y="159"/>
                  <a:pt x="219" y="153"/>
                  <a:pt x="301" y="156"/>
                </a:cubicBezTo>
                <a:cubicBezTo>
                  <a:pt x="283" y="211"/>
                  <a:pt x="245" y="190"/>
                  <a:pt x="191" y="183"/>
                </a:cubicBezTo>
                <a:cubicBezTo>
                  <a:pt x="121" y="160"/>
                  <a:pt x="206" y="194"/>
                  <a:pt x="146" y="147"/>
                </a:cubicBezTo>
                <a:cubicBezTo>
                  <a:pt x="131" y="135"/>
                  <a:pt x="109" y="135"/>
                  <a:pt x="91" y="128"/>
                </a:cubicBezTo>
                <a:cubicBezTo>
                  <a:pt x="59" y="135"/>
                  <a:pt x="10" y="131"/>
                  <a:pt x="36" y="192"/>
                </a:cubicBezTo>
                <a:cubicBezTo>
                  <a:pt x="41" y="203"/>
                  <a:pt x="60" y="201"/>
                  <a:pt x="72" y="202"/>
                </a:cubicBezTo>
                <a:cubicBezTo>
                  <a:pt x="139" y="207"/>
                  <a:pt x="207" y="208"/>
                  <a:pt x="274" y="211"/>
                </a:cubicBezTo>
                <a:cubicBezTo>
                  <a:pt x="280" y="220"/>
                  <a:pt x="294" y="227"/>
                  <a:pt x="292" y="238"/>
                </a:cubicBezTo>
                <a:cubicBezTo>
                  <a:pt x="290" y="249"/>
                  <a:pt x="275" y="256"/>
                  <a:pt x="264" y="256"/>
                </a:cubicBezTo>
                <a:cubicBezTo>
                  <a:pt x="197" y="259"/>
                  <a:pt x="130" y="250"/>
                  <a:pt x="63" y="247"/>
                </a:cubicBezTo>
                <a:cubicBezTo>
                  <a:pt x="45" y="250"/>
                  <a:pt x="22" y="244"/>
                  <a:pt x="8" y="256"/>
                </a:cubicBezTo>
                <a:cubicBezTo>
                  <a:pt x="0" y="262"/>
                  <a:pt x="8" y="282"/>
                  <a:pt x="18" y="284"/>
                </a:cubicBezTo>
                <a:cubicBezTo>
                  <a:pt x="81" y="296"/>
                  <a:pt x="146" y="290"/>
                  <a:pt x="210" y="293"/>
                </a:cubicBezTo>
                <a:cubicBezTo>
                  <a:pt x="231" y="300"/>
                  <a:pt x="290" y="312"/>
                  <a:pt x="255" y="348"/>
                </a:cubicBezTo>
                <a:cubicBezTo>
                  <a:pt x="248" y="355"/>
                  <a:pt x="237" y="354"/>
                  <a:pt x="228" y="357"/>
                </a:cubicBezTo>
                <a:cubicBezTo>
                  <a:pt x="173" y="344"/>
                  <a:pt x="166" y="339"/>
                  <a:pt x="127" y="302"/>
                </a:cubicBezTo>
                <a:cubicBezTo>
                  <a:pt x="103" y="305"/>
                  <a:pt x="75" y="299"/>
                  <a:pt x="54" y="311"/>
                </a:cubicBezTo>
                <a:cubicBezTo>
                  <a:pt x="46" y="316"/>
                  <a:pt x="54" y="334"/>
                  <a:pt x="63" y="339"/>
                </a:cubicBezTo>
                <a:cubicBezTo>
                  <a:pt x="85" y="351"/>
                  <a:pt x="112" y="351"/>
                  <a:pt x="136" y="357"/>
                </a:cubicBezTo>
                <a:cubicBezTo>
                  <a:pt x="148" y="360"/>
                  <a:pt x="173" y="366"/>
                  <a:pt x="173" y="366"/>
                </a:cubicBezTo>
                <a:cubicBezTo>
                  <a:pt x="158" y="427"/>
                  <a:pt x="175" y="402"/>
                  <a:pt x="146" y="384"/>
                </a:cubicBezTo>
                <a:cubicBezTo>
                  <a:pt x="138" y="379"/>
                  <a:pt x="127" y="378"/>
                  <a:pt x="118" y="375"/>
                </a:cubicBezTo>
                <a:cubicBezTo>
                  <a:pt x="98" y="396"/>
                  <a:pt x="100" y="403"/>
                  <a:pt x="100" y="384"/>
                </a:cubicBezTo>
              </a:path>
            </a:pathLst>
          </a:cu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04" name="Oval 16"/>
          <p:cNvSpPr>
            <a:spLocks noChangeArrowheads="1"/>
          </p:cNvSpPr>
          <p:nvPr/>
        </p:nvSpPr>
        <p:spPr bwMode="auto">
          <a:xfrm>
            <a:off x="3086100" y="2957513"/>
            <a:ext cx="1223963" cy="9366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05" name="Oval 17"/>
          <p:cNvSpPr>
            <a:spLocks noChangeArrowheads="1"/>
          </p:cNvSpPr>
          <p:nvPr/>
        </p:nvSpPr>
        <p:spPr bwMode="auto">
          <a:xfrm>
            <a:off x="3697288" y="2982913"/>
            <a:ext cx="1512887" cy="865187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8206" name="Объект 1"/>
          <p:cNvGraphicFramePr>
            <a:graphicFrameLocks noChangeAspect="1"/>
          </p:cNvGraphicFramePr>
          <p:nvPr/>
        </p:nvGraphicFramePr>
        <p:xfrm>
          <a:off x="4640263" y="4076700"/>
          <a:ext cx="4121150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6" name="Формула" r:id="rId9" imgW="1637589" imgH="215806" progId="Equation.3">
                  <p:embed/>
                </p:oleObj>
              </mc:Choice>
              <mc:Fallback>
                <p:oleObj name="Формула" r:id="rId9" imgW="1637589" imgH="215806" progId="Equation.3">
                  <p:embed/>
                  <p:pic>
                    <p:nvPicPr>
                      <p:cNvPr id="0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0263" y="4076700"/>
                        <a:ext cx="4121150" cy="539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207" name="Объект 3"/>
          <p:cNvGraphicFramePr>
            <a:graphicFrameLocks noChangeAspect="1"/>
          </p:cNvGraphicFramePr>
          <p:nvPr/>
        </p:nvGraphicFramePr>
        <p:xfrm>
          <a:off x="2195513" y="5229225"/>
          <a:ext cx="989012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7" name="Формула" r:id="rId11" imgW="393529" imgH="203112" progId="Equation.3">
                  <p:embed/>
                </p:oleObj>
              </mc:Choice>
              <mc:Fallback>
                <p:oleObj name="Формула" r:id="rId11" imgW="393529" imgH="203112" progId="Equation.3">
                  <p:embed/>
                  <p:pic>
                    <p:nvPicPr>
                      <p:cNvPr id="0" name="Picture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5513" y="5229225"/>
                        <a:ext cx="989012" cy="508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1079500"/>
          </a:xfrm>
        </p:spPr>
        <p:txBody>
          <a:bodyPr/>
          <a:lstStyle/>
          <a:p>
            <a:pPr eaLnBrk="1" hangingPunct="1"/>
            <a:r>
              <a:rPr lang="ru-RU" sz="3600" b="1" dirty="0" smtClean="0">
                <a:solidFill>
                  <a:srgbClr val="002060"/>
                </a:solidFill>
                <a:latin typeface="Bookman Old Style" pitchFamily="18" charset="0"/>
              </a:rPr>
              <a:t>Последовательность. Предел  последовательности.</a:t>
            </a:r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</a:br>
            <a:endParaRPr lang="ru-RU" dirty="0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388" y="1600200"/>
            <a:ext cx="8713787" cy="5257800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002060"/>
                </a:solidFill>
              </a:rPr>
              <a:t>Определение 1</a:t>
            </a:r>
            <a:r>
              <a:rPr lang="ru-RU" sz="2800" b="1" dirty="0" smtClean="0">
                <a:solidFill>
                  <a:srgbClr val="002060"/>
                </a:solidFill>
              </a:rPr>
              <a:t>. 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Если по некоторому закону каждому натуральному числу             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поставлено в соответствие вполне определенное число       , то говорят, что дана числовая последовательность         :</a:t>
            </a:r>
          </a:p>
          <a:p>
            <a:pPr marL="0" indent="0" eaLnBrk="1" hangingPunct="1">
              <a:buFont typeface="Arial" charset="0"/>
              <a:buNone/>
              <a:defRPr/>
            </a:pP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словами, 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числовая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последовательность эта функция натурального аргумента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называются членами последовательности, а число             общим 	членом.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Пример.     </a:t>
            </a:r>
          </a:p>
          <a:p>
            <a:pPr marL="0" indent="0" eaLnBrk="1" hangingPunct="1">
              <a:buFont typeface="Arial" charset="0"/>
              <a:buNone/>
              <a:defRPr/>
            </a:pP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5148263" y="2060575"/>
          <a:ext cx="1196975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52" name="Формула" r:id="rId3" imgW="393359" imgH="177646" progId="Equation.3">
                  <p:embed/>
                </p:oleObj>
              </mc:Choice>
              <mc:Fallback>
                <p:oleObj name="Формула" r:id="rId3" imgW="393359" imgH="177646" progId="Equation.3">
                  <p:embed/>
                  <p:pic>
                    <p:nvPicPr>
                      <p:cNvPr id="0" name="Picture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8263" y="2060575"/>
                        <a:ext cx="1196975" cy="539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6948488" y="2374900"/>
          <a:ext cx="539750" cy="693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53" name="Формула" r:id="rId5" imgW="177646" imgH="228402" progId="Equation.3">
                  <p:embed/>
                </p:oleObj>
              </mc:Choice>
              <mc:Fallback>
                <p:oleObj name="Формула" r:id="rId5" imgW="177646" imgH="228402" progId="Equation.3">
                  <p:embed/>
                  <p:pic>
                    <p:nvPicPr>
                      <p:cNvPr id="0" name="Picture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48488" y="2374900"/>
                        <a:ext cx="539750" cy="6937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7740650" y="2924175"/>
          <a:ext cx="849313" cy="693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54" name="Формула" r:id="rId7" imgW="279400" imgH="228600" progId="Equation.3">
                  <p:embed/>
                </p:oleObj>
              </mc:Choice>
              <mc:Fallback>
                <p:oleObj name="Формула" r:id="rId7" imgW="279400" imgH="228600" progId="Equation.3">
                  <p:embed/>
                  <p:pic>
                    <p:nvPicPr>
                      <p:cNvPr id="0" name="Picture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40650" y="2924175"/>
                        <a:ext cx="849313" cy="6937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2627313" y="3429000"/>
          <a:ext cx="2665412" cy="693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55" name="Формула" r:id="rId9" imgW="876300" imgH="228600" progId="Equation.3">
                  <p:embed/>
                </p:oleObj>
              </mc:Choice>
              <mc:Fallback>
                <p:oleObj name="Формула" r:id="rId9" imgW="876300" imgH="228600" progId="Equation.3">
                  <p:embed/>
                  <p:pic>
                    <p:nvPicPr>
                      <p:cNvPr id="0" name="Picture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7313" y="3429000"/>
                        <a:ext cx="2665412" cy="6937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4716463" y="4292600"/>
          <a:ext cx="2005012" cy="693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56" name="Формула" r:id="rId11" imgW="660400" imgH="228600" progId="Equation.3">
                  <p:embed/>
                </p:oleObj>
              </mc:Choice>
              <mc:Fallback>
                <p:oleObj name="Формула" r:id="rId11" imgW="660400" imgH="228600" progId="Equation.3">
                  <p:embed/>
                  <p:pic>
                    <p:nvPicPr>
                      <p:cNvPr id="0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6463" y="4292600"/>
                        <a:ext cx="2005012" cy="6937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/>
        </p:nvGraphicFramePr>
        <p:xfrm>
          <a:off x="323850" y="4751388"/>
          <a:ext cx="3529013" cy="693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57" name="Формула" r:id="rId13" imgW="876300" imgH="228600" progId="Equation.3">
                  <p:embed/>
                </p:oleObj>
              </mc:Choice>
              <mc:Fallback>
                <p:oleObj name="Формула" r:id="rId13" imgW="876300" imgH="228600" progId="Equation.3">
                  <p:embed/>
                  <p:pic>
                    <p:nvPicPr>
                      <p:cNvPr id="0" name="Picture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850" y="4751388"/>
                        <a:ext cx="3529013" cy="6937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4787900" y="5229225"/>
          <a:ext cx="885825" cy="693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58" name="Формула" r:id="rId15" imgW="291973" imgH="228501" progId="Equation.3">
                  <p:embed/>
                </p:oleObj>
              </mc:Choice>
              <mc:Fallback>
                <p:oleObj name="Формула" r:id="rId15" imgW="291973" imgH="228501" progId="Equation.3">
                  <p:embed/>
                  <p:pic>
                    <p:nvPicPr>
                      <p:cNvPr id="0" name="Picture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7900" y="5229225"/>
                        <a:ext cx="885825" cy="6937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/>
        </p:nvGraphicFramePr>
        <p:xfrm>
          <a:off x="1835150" y="5732463"/>
          <a:ext cx="3629025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59" name="Формула" r:id="rId17" imgW="1193800" imgH="254000" progId="Equation.3">
                  <p:embed/>
                </p:oleObj>
              </mc:Choice>
              <mc:Fallback>
                <p:oleObj name="Формула" r:id="rId17" imgW="1193800" imgH="254000" progId="Equation.3">
                  <p:embed/>
                  <p:pic>
                    <p:nvPicPr>
                      <p:cNvPr id="0" name="Picture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150" y="5732463"/>
                        <a:ext cx="3629025" cy="771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215900" y="34925"/>
            <a:ext cx="8712200" cy="6015038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002060"/>
                </a:solidFill>
              </a:rPr>
              <a:t>Определение 2.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Число  </a:t>
            </a:r>
            <a:r>
              <a:rPr lang="en-US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называется пределом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числовой последовательности  </a:t>
            </a: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если для любого сколь угодно малого положительного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числа              ,        найдется такой номер </a:t>
            </a:r>
            <a:r>
              <a:rPr lang="en-US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, зависящий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</a:t>
            </a:r>
            <a:r>
              <a:rPr lang="en-U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 для всех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членов последовательности с номерами                       		справедливо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Предел числовой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оследовательности   обозначается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или</a:t>
            </a:r>
          </a:p>
          <a:p>
            <a:pPr marL="0" indent="0" eaLnBrk="1" hangingPunct="1">
              <a:buFont typeface="Arial" charset="0"/>
              <a:buNone/>
              <a:defRPr/>
            </a:pP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Последовательность, имеющая предел, называется 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сходящейся, а в противном случае - расходящейся.      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</a:t>
            </a:r>
          </a:p>
          <a:p>
            <a:pPr marL="0" indent="0" eaLnBrk="1" hangingPunct="1">
              <a:buFont typeface="Arial" charset="0"/>
              <a:buNone/>
              <a:defRPr/>
            </a:pP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0244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024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0246" name="Rectangle 11"/>
          <p:cNvSpPr>
            <a:spLocks noChangeArrowheads="1"/>
          </p:cNvSpPr>
          <p:nvPr/>
        </p:nvSpPr>
        <p:spPr bwMode="auto">
          <a:xfrm>
            <a:off x="0" y="33575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024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0248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024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0250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025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0252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" name="Объект 1"/>
          <p:cNvGraphicFramePr>
            <a:graphicFrameLocks noChangeAspect="1"/>
          </p:cNvGraphicFramePr>
          <p:nvPr/>
        </p:nvGraphicFramePr>
        <p:xfrm>
          <a:off x="5292725" y="476250"/>
          <a:ext cx="704850" cy="576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1" name="Формула" r:id="rId3" imgW="279400" imgH="228600" progId="Equation.3">
                  <p:embed/>
                </p:oleObj>
              </mc:Choice>
              <mc:Fallback>
                <p:oleObj name="Формула" r:id="rId3" imgW="279400" imgH="228600" progId="Equation.3">
                  <p:embed/>
                  <p:pic>
                    <p:nvPicPr>
                      <p:cNvPr id="0" name="Picture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92725" y="476250"/>
                        <a:ext cx="704850" cy="5762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7451725" y="908050"/>
          <a:ext cx="1081088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2" name="Формула" r:id="rId5" imgW="355138" imgH="177569" progId="Equation.3">
                  <p:embed/>
                </p:oleObj>
              </mc:Choice>
              <mc:Fallback>
                <p:oleObj name="Формула" r:id="rId5" imgW="355138" imgH="177569" progId="Equation.3">
                  <p:embed/>
                  <p:pic>
                    <p:nvPicPr>
                      <p:cNvPr id="0" name="Picture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51725" y="908050"/>
                        <a:ext cx="1081088" cy="539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6732588" y="1341438"/>
          <a:ext cx="2092325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3" name="Формула" r:id="rId7" imgW="787058" imgH="203112" progId="Equation.3">
                  <p:embed/>
                </p:oleObj>
              </mc:Choice>
              <mc:Fallback>
                <p:oleObj name="Формула" r:id="rId7" imgW="787058" imgH="203112" progId="Equation.3">
                  <p:embed/>
                  <p:pic>
                    <p:nvPicPr>
                      <p:cNvPr id="0" name="Picture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32588" y="1341438"/>
                        <a:ext cx="2092325" cy="539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56" name="Объект 4"/>
          <p:cNvGraphicFramePr>
            <a:graphicFrameLocks noChangeAspect="1"/>
          </p:cNvGraphicFramePr>
          <p:nvPr/>
        </p:nvGraphicFramePr>
        <p:xfrm>
          <a:off x="755650" y="2205038"/>
          <a:ext cx="1235075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4" name="Формула" r:id="rId9" imgW="405872" imgH="177569" progId="Equation.3">
                  <p:embed/>
                </p:oleObj>
              </mc:Choice>
              <mc:Fallback>
                <p:oleObj name="Формула" r:id="rId9" imgW="405872" imgH="177569" progId="Equation.3">
                  <p:embed/>
                  <p:pic>
                    <p:nvPicPr>
                      <p:cNvPr id="0" name="Picture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650" y="2205038"/>
                        <a:ext cx="1235075" cy="539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4356100" y="2205038"/>
          <a:ext cx="1714500" cy="611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5" name="Формула" r:id="rId11" imgW="710891" imgH="253890" progId="Equation.3">
                  <p:embed/>
                </p:oleObj>
              </mc:Choice>
              <mc:Fallback>
                <p:oleObj name="Формула" r:id="rId11" imgW="710891" imgH="253890" progId="Equation.3">
                  <p:embed/>
                  <p:pic>
                    <p:nvPicPr>
                      <p:cNvPr id="0" name="Picture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6100" y="2205038"/>
                        <a:ext cx="1714500" cy="6111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58" name="Объект 6"/>
          <p:cNvGraphicFramePr>
            <a:graphicFrameLocks noChangeAspect="1"/>
          </p:cNvGraphicFramePr>
          <p:nvPr/>
        </p:nvGraphicFramePr>
        <p:xfrm>
          <a:off x="865188" y="3227388"/>
          <a:ext cx="2046287" cy="849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6" name="Формула" r:id="rId13" imgW="672808" imgH="279279" progId="Equation.3">
                  <p:embed/>
                </p:oleObj>
              </mc:Choice>
              <mc:Fallback>
                <p:oleObj name="Формула" r:id="rId13" imgW="672808" imgH="279279" progId="Equation.3">
                  <p:embed/>
                  <p:pic>
                    <p:nvPicPr>
                      <p:cNvPr id="0" name="Picture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5188" y="3227388"/>
                        <a:ext cx="2046287" cy="8493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4114800" y="3276600"/>
          <a:ext cx="4359275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7" name="Формула" r:id="rId15" imgW="1434960" imgH="228600" progId="Equation.3">
                  <p:embed/>
                </p:oleObj>
              </mc:Choice>
              <mc:Fallback>
                <p:oleObj name="Формула" r:id="rId15" imgW="1434960" imgH="228600" progId="Equation.3">
                  <p:embed/>
                  <p:pic>
                    <p:nvPicPr>
                      <p:cNvPr id="0" name="Picture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14800" y="3276600"/>
                        <a:ext cx="4359275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850900"/>
          </a:xfrm>
        </p:spPr>
        <p:txBody>
          <a:bodyPr/>
          <a:lstStyle/>
          <a:p>
            <a:r>
              <a:rPr lang="ru-RU" sz="2800" b="1" smtClean="0">
                <a:solidFill>
                  <a:srgbClr val="002060"/>
                </a:solidFill>
                <a:latin typeface="Bookman Old Style" pitchFamily="18" charset="0"/>
              </a:rPr>
              <a:t>Функция. Способы задания функции.</a:t>
            </a:r>
            <a:br>
              <a:rPr lang="ru-RU" sz="2800" b="1" smtClean="0">
                <a:solidFill>
                  <a:srgbClr val="002060"/>
                </a:solidFill>
                <a:latin typeface="Bookman Old Style" pitchFamily="18" charset="0"/>
              </a:rPr>
            </a:br>
            <a:endParaRPr lang="ru-RU" sz="2800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1075"/>
            <a:ext cx="8229600" cy="5145088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Определение  </a:t>
            </a:r>
            <a:r>
              <a:rPr lang="en-US" sz="2400" b="1" dirty="0" smtClean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3</a:t>
            </a: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.  </a:t>
            </a:r>
            <a:r>
              <a:rPr lang="ru-RU" sz="2400" dirty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Если каждому </a:t>
            </a: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элементу  </a:t>
            </a:r>
            <a:r>
              <a:rPr lang="ru-RU" sz="2400" b="1" i="1" dirty="0" smtClean="0">
                <a:latin typeface="Bookman Old Style" pitchFamily="18" charset="0"/>
                <a:ea typeface="+mj-ea"/>
                <a:cs typeface="+mj-cs"/>
              </a:rPr>
              <a:t>х</a:t>
            </a:r>
            <a:r>
              <a:rPr lang="ru-RU" sz="2400" b="1" dirty="0" smtClean="0">
                <a:latin typeface="Bookman Old Style" pitchFamily="18" charset="0"/>
                <a:ea typeface="+mj-ea"/>
                <a:cs typeface="+mj-cs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из множества  </a:t>
            </a:r>
            <a:r>
              <a:rPr lang="ru-RU" sz="2400" b="1" i="1" dirty="0" smtClean="0">
                <a:latin typeface="Bookman Old Style" pitchFamily="18" charset="0"/>
                <a:ea typeface="+mj-ea"/>
                <a:cs typeface="+mj-cs"/>
              </a:rPr>
              <a:t> </a:t>
            </a:r>
            <a:r>
              <a:rPr lang="en-US" sz="2400" b="1" i="1" dirty="0" smtClean="0">
                <a:latin typeface="Bookman Old Style" pitchFamily="18" charset="0"/>
                <a:ea typeface="+mj-ea"/>
                <a:cs typeface="+mj-cs"/>
              </a:rPr>
              <a:t>X</a:t>
            </a:r>
            <a:r>
              <a:rPr lang="ru-RU" sz="2400" b="1" i="1" dirty="0" smtClean="0">
                <a:latin typeface="Bookman Old Style" pitchFamily="18" charset="0"/>
                <a:ea typeface="+mj-ea"/>
                <a:cs typeface="+mj-cs"/>
              </a:rPr>
              <a:t>    </a:t>
            </a:r>
            <a:r>
              <a:rPr lang="ru-RU" sz="2400" dirty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по некоторому правилу соответствует единственный элемент  </a:t>
            </a:r>
            <a:r>
              <a:rPr lang="ru-RU" sz="2400" b="1" i="1" dirty="0">
                <a:latin typeface="Bookman Old Style" pitchFamily="18" charset="0"/>
                <a:ea typeface="+mj-ea"/>
                <a:cs typeface="+mj-cs"/>
              </a:rPr>
              <a:t>у</a:t>
            </a:r>
            <a:r>
              <a:rPr lang="ru-RU" sz="2400" dirty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 из </a:t>
            </a:r>
            <a:r>
              <a:rPr lang="ru-RU" sz="2400" dirty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множества  </a:t>
            </a:r>
            <a:r>
              <a:rPr lang="en-US" sz="2400" b="1" i="1" dirty="0" smtClean="0">
                <a:latin typeface="Bookman Old Style" pitchFamily="18" charset="0"/>
                <a:ea typeface="+mj-ea"/>
                <a:cs typeface="+mj-cs"/>
              </a:rPr>
              <a:t>Y</a:t>
            </a: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   , </a:t>
            </a:r>
            <a:r>
              <a:rPr lang="ru-RU" sz="2400" dirty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то говорят, что на множестве </a:t>
            </a:r>
            <a:r>
              <a:rPr lang="en-US" sz="2400" b="1" i="1" dirty="0">
                <a:latin typeface="Bookman Old Style" pitchFamily="18" charset="0"/>
              </a:rPr>
              <a:t>X</a:t>
            </a: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   </a:t>
            </a:r>
            <a:r>
              <a:rPr lang="ru-RU" sz="2400" dirty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задана </a:t>
            </a: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функция</a:t>
            </a:r>
            <a:r>
              <a:rPr lang="ru-RU" sz="2400" dirty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                     переменной </a:t>
            </a:r>
            <a:r>
              <a:rPr lang="ru-RU" sz="2400" i="1" dirty="0">
                <a:latin typeface="Bookman Old Style" pitchFamily="18" charset="0"/>
                <a:ea typeface="+mj-ea"/>
                <a:cs typeface="+mj-cs"/>
              </a:rPr>
              <a:t>х</a:t>
            </a:r>
            <a:r>
              <a:rPr lang="ru-RU" sz="2400" dirty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 .  При </a:t>
            </a: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этом множество </a:t>
            </a:r>
            <a:r>
              <a:rPr lang="en-US" sz="2400" b="1" i="1" dirty="0" smtClean="0">
                <a:latin typeface="Bookman Old Style" pitchFamily="18" charset="0"/>
              </a:rPr>
              <a:t>X</a:t>
            </a: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    </a:t>
            </a:r>
            <a:r>
              <a:rPr lang="ru-RU" sz="2400" dirty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называется  </a:t>
            </a: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областью</a:t>
            </a:r>
            <a:endParaRPr lang="en-US" sz="2400" dirty="0" smtClean="0">
              <a:solidFill>
                <a:srgbClr val="002060"/>
              </a:solidFill>
              <a:latin typeface="Bookman Old Style" pitchFamily="18" charset="0"/>
              <a:ea typeface="+mj-ea"/>
              <a:cs typeface="+mj-cs"/>
            </a:endParaRP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  </a:t>
            </a:r>
            <a:r>
              <a:rPr lang="en-US" sz="2400" dirty="0" smtClean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определения </a:t>
            </a:r>
            <a:r>
              <a:rPr lang="ru-RU" sz="2400" dirty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функции, а множество </a:t>
            </a:r>
            <a:r>
              <a:rPr lang="en-US" sz="2400" b="1" i="1" dirty="0" smtClean="0">
                <a:latin typeface="Bookman Old Style" pitchFamily="18" charset="0"/>
              </a:rPr>
              <a:t>Y – 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en-US" sz="2400" b="1" i="1" dirty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областью </a:t>
            </a:r>
            <a:r>
              <a:rPr lang="ru-RU" sz="2400" dirty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значений </a:t>
            </a: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функции.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2400" b="1" i="1" dirty="0" smtClean="0">
                <a:latin typeface="Bookman Old Style" pitchFamily="18" charset="0"/>
              </a:rPr>
              <a:t>  </a:t>
            </a:r>
            <a:r>
              <a:rPr lang="en-US" sz="2400" b="1" i="1" dirty="0" smtClean="0">
                <a:latin typeface="Bookman Old Style" pitchFamily="18" charset="0"/>
              </a:rPr>
              <a:t>x</a:t>
            </a:r>
            <a:r>
              <a:rPr lang="ru-RU" sz="2400" b="1" i="1" dirty="0" smtClean="0">
                <a:latin typeface="Bookman Old Style" pitchFamily="18" charset="0"/>
              </a:rPr>
              <a:t>- </a:t>
            </a:r>
            <a:r>
              <a:rPr lang="ru-RU" sz="2400" dirty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называется </a:t>
            </a: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независимой переменной или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  аргументом, </a:t>
            </a:r>
            <a:r>
              <a:rPr lang="ru-RU" sz="2400" b="1" i="1" dirty="0" smtClean="0">
                <a:latin typeface="Bookman Old Style" pitchFamily="18" charset="0"/>
              </a:rPr>
              <a:t>у - </a:t>
            </a: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</a:rPr>
              <a:t>зависимой переменной,  буква </a:t>
            </a:r>
            <a:r>
              <a:rPr lang="en-US" sz="2400" b="1" i="1" dirty="0" smtClean="0">
                <a:latin typeface="Bookman Old Style" pitchFamily="18" charset="0"/>
              </a:rPr>
              <a:t>f – </a:t>
            </a: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обозначает закон соответствия.</a:t>
            </a:r>
            <a:endParaRPr lang="en-US" sz="2400" dirty="0">
              <a:solidFill>
                <a:srgbClr val="002060"/>
              </a:solidFill>
              <a:latin typeface="Bookman Old Style" pitchFamily="18" charset="0"/>
              <a:ea typeface="+mj-ea"/>
              <a:cs typeface="+mj-cs"/>
            </a:endParaRPr>
          </a:p>
        </p:txBody>
      </p:sp>
      <p:graphicFrame>
        <p:nvGraphicFramePr>
          <p:cNvPr id="11268" name="Объект 3"/>
          <p:cNvGraphicFramePr>
            <a:graphicFrameLocks noChangeAspect="1"/>
          </p:cNvGraphicFramePr>
          <p:nvPr/>
        </p:nvGraphicFramePr>
        <p:xfrm>
          <a:off x="3708400" y="2420938"/>
          <a:ext cx="1552575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2" name="Формула" r:id="rId3" imgW="583947" imgH="203112" progId="Equation.3">
                  <p:embed/>
                </p:oleObj>
              </mc:Choice>
              <mc:Fallback>
                <p:oleObj name="Формула" r:id="rId3" imgW="583947" imgH="203112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08400" y="2420938"/>
                        <a:ext cx="1552575" cy="539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323850" y="-26988"/>
            <a:ext cx="8229600" cy="935038"/>
          </a:xfrm>
        </p:spPr>
        <p:txBody>
          <a:bodyPr/>
          <a:lstStyle/>
          <a:p>
            <a:r>
              <a:rPr lang="ru-RU" sz="28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Существует несколько способов задания функции.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8313" y="692150"/>
            <a:ext cx="8496300" cy="5761038"/>
          </a:xfrm>
        </p:spPr>
        <p:txBody>
          <a:bodyPr/>
          <a:lstStyle/>
          <a:p>
            <a:pPr>
              <a:defRPr/>
            </a:pPr>
            <a:r>
              <a:rPr lang="ru-RU" sz="2400" b="1" dirty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Аналитический </a:t>
            </a:r>
            <a:r>
              <a:rPr lang="ru-RU" sz="2400" b="1" dirty="0" smtClean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способ, </a:t>
            </a: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 если функция задана формулой вида                 .       </a:t>
            </a:r>
          </a:p>
          <a:p>
            <a:pPr>
              <a:defRPr/>
            </a:pPr>
            <a:r>
              <a:rPr lang="ru-RU" sz="2400" b="1" dirty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Табличный </a:t>
            </a:r>
            <a:r>
              <a:rPr lang="ru-RU" sz="2400" b="1" dirty="0" smtClean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способ, </a:t>
            </a:r>
            <a:r>
              <a:rPr lang="ru-RU" sz="2400" dirty="0">
                <a:solidFill>
                  <a:srgbClr val="002060"/>
                </a:solidFill>
                <a:latin typeface="Bookman Old Style" pitchFamily="18" charset="0"/>
              </a:rPr>
              <a:t>если функция задана </a:t>
            </a: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</a:rPr>
              <a:t>в виде таблицы.</a:t>
            </a:r>
          </a:p>
          <a:p>
            <a:pPr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Графический способ, </a:t>
            </a:r>
            <a:r>
              <a:rPr lang="ru-RU" sz="2400" dirty="0">
                <a:solidFill>
                  <a:srgbClr val="002060"/>
                </a:solidFill>
                <a:latin typeface="Bookman Old Style" pitchFamily="18" charset="0"/>
              </a:rPr>
              <a:t>если </a:t>
            </a: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</a:rPr>
              <a:t>функция изображена в виде в виде графика-множества точек             плоскости, абсциссой которых есть значения аргумента     ,  о ординаты - соответствующие им значения функции     .</a:t>
            </a:r>
          </a:p>
          <a:p>
            <a:pPr>
              <a:defRPr/>
            </a:pPr>
            <a:r>
              <a:rPr lang="ru-RU" sz="2400" b="1" dirty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Словесный </a:t>
            </a:r>
            <a:r>
              <a:rPr lang="ru-RU" sz="2400" b="1" dirty="0" smtClean="0">
                <a:solidFill>
                  <a:srgbClr val="002060"/>
                </a:solidFill>
                <a:latin typeface="Bookman Old Style" pitchFamily="18" charset="0"/>
                <a:ea typeface="+mj-ea"/>
                <a:cs typeface="+mj-cs"/>
              </a:rPr>
              <a:t>способ, </a:t>
            </a: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</a:rPr>
              <a:t>если функция описана правилом ее составления, например функция Дирихле:                  если       рационально;   и</a:t>
            </a:r>
          </a:p>
          <a:p>
            <a:pPr marL="0" indent="0">
              <a:buFont typeface="Arial" charset="0"/>
              <a:buNone/>
              <a:defRPr/>
            </a:pP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</a:rPr>
              <a:t>                   если         иррационально.</a:t>
            </a:r>
          </a:p>
          <a:p>
            <a:pPr marL="0" indent="0">
              <a:buFont typeface="Arial" charset="0"/>
              <a:buNone/>
              <a:defRPr/>
            </a:pP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</a:rPr>
              <a:t>    </a:t>
            </a:r>
            <a:endParaRPr lang="ru-RU" sz="2400" b="1" dirty="0">
              <a:solidFill>
                <a:srgbClr val="002060"/>
              </a:solidFill>
              <a:latin typeface="Bookman Old Style" pitchFamily="18" charset="0"/>
              <a:ea typeface="+mj-ea"/>
              <a:cs typeface="+mj-cs"/>
            </a:endParaRPr>
          </a:p>
        </p:txBody>
      </p:sp>
      <p:graphicFrame>
        <p:nvGraphicFramePr>
          <p:cNvPr id="12292" name="Объект 3"/>
          <p:cNvGraphicFramePr>
            <a:graphicFrameLocks noChangeAspect="1"/>
          </p:cNvGraphicFramePr>
          <p:nvPr/>
        </p:nvGraphicFramePr>
        <p:xfrm>
          <a:off x="3492500" y="1052513"/>
          <a:ext cx="1552575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24" name="Формула" r:id="rId3" imgW="583947" imgH="203112" progId="Equation.3">
                  <p:embed/>
                </p:oleObj>
              </mc:Choice>
              <mc:Fallback>
                <p:oleObj name="Формула" r:id="rId3" imgW="583947" imgH="203112" progId="Equation.3">
                  <p:embed/>
                  <p:pic>
                    <p:nvPicPr>
                      <p:cNvPr id="0" name="Picture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2500" y="1052513"/>
                        <a:ext cx="1552575" cy="539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3" name="Объект 4"/>
          <p:cNvGraphicFramePr>
            <a:graphicFrameLocks noChangeAspect="1"/>
          </p:cNvGraphicFramePr>
          <p:nvPr/>
        </p:nvGraphicFramePr>
        <p:xfrm>
          <a:off x="7308850" y="2601913"/>
          <a:ext cx="977900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25" name="Формула" r:id="rId5" imgW="368140" imgH="203112" progId="Equation.3">
                  <p:embed/>
                </p:oleObj>
              </mc:Choice>
              <mc:Fallback>
                <p:oleObj name="Формула" r:id="rId5" imgW="368140" imgH="203112" progId="Equation.3">
                  <p:embed/>
                  <p:pic>
                    <p:nvPicPr>
                      <p:cNvPr id="0" name="Picture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08850" y="2601913"/>
                        <a:ext cx="977900" cy="539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4" name="Объект 5"/>
          <p:cNvGraphicFramePr>
            <a:graphicFrameLocks noChangeAspect="1"/>
          </p:cNvGraphicFramePr>
          <p:nvPr/>
        </p:nvGraphicFramePr>
        <p:xfrm>
          <a:off x="2555875" y="3489325"/>
          <a:ext cx="338138" cy="371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26" name="Формула" r:id="rId7" imgW="126835" imgH="139518" progId="Equation.3">
                  <p:embed/>
                </p:oleObj>
              </mc:Choice>
              <mc:Fallback>
                <p:oleObj name="Формула" r:id="rId7" imgW="126835" imgH="139518" progId="Equation.3">
                  <p:embed/>
                  <p:pic>
                    <p:nvPicPr>
                      <p:cNvPr id="0" name="Picture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875" y="3489325"/>
                        <a:ext cx="338138" cy="371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5" name="Объект 6"/>
          <p:cNvGraphicFramePr>
            <a:graphicFrameLocks noChangeAspect="1"/>
          </p:cNvGraphicFramePr>
          <p:nvPr/>
        </p:nvGraphicFramePr>
        <p:xfrm>
          <a:off x="3851275" y="3789363"/>
          <a:ext cx="371475" cy="439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27" name="Формула" r:id="rId9" imgW="139579" imgH="164957" progId="Equation.3">
                  <p:embed/>
                </p:oleObj>
              </mc:Choice>
              <mc:Fallback>
                <p:oleObj name="Формула" r:id="rId9" imgW="139579" imgH="164957" progId="Equation.3">
                  <p:embed/>
                  <p:pic>
                    <p:nvPicPr>
                      <p:cNvPr id="0" name="Picture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1275" y="3789363"/>
                        <a:ext cx="371475" cy="4397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2411413" y="4976813"/>
          <a:ext cx="1519237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28" name="Формула" r:id="rId11" imgW="571252" imgH="203112" progId="Equation.3">
                  <p:embed/>
                </p:oleObj>
              </mc:Choice>
              <mc:Fallback>
                <p:oleObj name="Формула" r:id="rId11" imgW="571252" imgH="203112" progId="Equation.3">
                  <p:embed/>
                  <p:pic>
                    <p:nvPicPr>
                      <p:cNvPr id="0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1413" y="4976813"/>
                        <a:ext cx="1519237" cy="539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7" name="Объект 8"/>
          <p:cNvGraphicFramePr>
            <a:graphicFrameLocks noChangeAspect="1"/>
          </p:cNvGraphicFramePr>
          <p:nvPr/>
        </p:nvGraphicFramePr>
        <p:xfrm>
          <a:off x="4787900" y="5013325"/>
          <a:ext cx="642938" cy="371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29" name="Формула" r:id="rId13" imgW="241195" imgH="139639" progId="Equation.3">
                  <p:embed/>
                </p:oleObj>
              </mc:Choice>
              <mc:Fallback>
                <p:oleObj name="Формула" r:id="rId13" imgW="241195" imgH="139639" progId="Equation.3">
                  <p:embed/>
                  <p:pic>
                    <p:nvPicPr>
                      <p:cNvPr id="0" name="Picture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7900" y="5013325"/>
                        <a:ext cx="642938" cy="371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755650" y="5373688"/>
          <a:ext cx="1587500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30" name="Формула" r:id="rId15" imgW="596641" imgH="203112" progId="">
                  <p:embed/>
                </p:oleObj>
              </mc:Choice>
              <mc:Fallback>
                <p:oleObj name="Формула" r:id="rId15" imgW="596641" imgH="203112" progId="">
                  <p:embed/>
                  <p:pic>
                    <p:nvPicPr>
                      <p:cNvPr id="0" name="Picture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650" y="5373688"/>
                        <a:ext cx="1587500" cy="539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9" name="Объект 10"/>
          <p:cNvGraphicFramePr>
            <a:graphicFrameLocks noChangeAspect="1"/>
          </p:cNvGraphicFramePr>
          <p:nvPr/>
        </p:nvGraphicFramePr>
        <p:xfrm>
          <a:off x="3348038" y="5445125"/>
          <a:ext cx="642937" cy="371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31" name="Формула" r:id="rId17" imgW="241195" imgH="139639" progId="">
                  <p:embed/>
                </p:oleObj>
              </mc:Choice>
              <mc:Fallback>
                <p:oleObj name="Формула" r:id="rId17" imgW="241195" imgH="139639" progId="">
                  <p:embed/>
                  <p:pic>
                    <p:nvPicPr>
                      <p:cNvPr id="0" name="Picture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8038" y="5445125"/>
                        <a:ext cx="642937" cy="371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949</TotalTime>
  <Words>728</Words>
  <Application>Microsoft Office PowerPoint</Application>
  <PresentationFormat>Экран (4:3)</PresentationFormat>
  <Paragraphs>229</Paragraphs>
  <Slides>23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3</vt:i4>
      </vt:variant>
      <vt:variant>
        <vt:lpstr>Заголовки слайдов</vt:lpstr>
      </vt:variant>
      <vt:variant>
        <vt:i4>23</vt:i4>
      </vt:variant>
    </vt:vector>
  </HeadingPairs>
  <TitlesOfParts>
    <vt:vector size="27" baseType="lpstr">
      <vt:lpstr>Тема Office</vt:lpstr>
      <vt:lpstr>Формула</vt:lpstr>
      <vt:lpstr>Equation</vt:lpstr>
      <vt:lpstr>Microsoft Equation 3.0</vt:lpstr>
      <vt:lpstr>Лекции по дисциплине     «Математический анализ»</vt:lpstr>
      <vt:lpstr>ЛЕКЦИЯ 1</vt:lpstr>
      <vt:lpstr>Символы математической логики</vt:lpstr>
      <vt:lpstr>Понятие множества</vt:lpstr>
      <vt:lpstr>Операции над множествами</vt:lpstr>
      <vt:lpstr>Последовательность. Предел  последовательности. </vt:lpstr>
      <vt:lpstr>Презентация PowerPoint</vt:lpstr>
      <vt:lpstr>Функция. Способы задания функции. </vt:lpstr>
      <vt:lpstr>Существует несколько способов задания функции. </vt:lpstr>
      <vt:lpstr>Презентация PowerPoint</vt:lpstr>
      <vt:lpstr>Презентация PowerPoint</vt:lpstr>
      <vt:lpstr>Презентация PowerPoint</vt:lpstr>
      <vt:lpstr>Основные элементарные функции </vt:lpstr>
      <vt:lpstr>Презентация PowerPoint</vt:lpstr>
      <vt:lpstr>Презентация PowerPoint</vt:lpstr>
      <vt:lpstr>Презентация PowerPoint</vt:lpstr>
      <vt:lpstr>Презентация PowerPoint</vt:lpstr>
      <vt:lpstr>ФУНКЦИЯ. ПРЕДЕЛ  ФУНКЦИИ  2. ЭЛЕМЕНТАРНЫЕ  ФУНКЦИИ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РГСУ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ФУНКЦИЯ.  ПРЕДЕЛ  ФУНКЦИИ</dc:title>
  <dc:creator>к.502</dc:creator>
  <cp:lastModifiedBy>Пользователь</cp:lastModifiedBy>
  <cp:revision>68</cp:revision>
  <dcterms:created xsi:type="dcterms:W3CDTF">2008-03-05T14:13:42Z</dcterms:created>
  <dcterms:modified xsi:type="dcterms:W3CDTF">2018-07-01T12:12:35Z</dcterms:modified>
</cp:coreProperties>
</file>