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5"/>
  </p:notesMasterIdLst>
  <p:sldIdLst>
    <p:sldId id="256" r:id="rId2"/>
    <p:sldId id="257" r:id="rId3"/>
    <p:sldId id="279" r:id="rId4"/>
    <p:sldId id="276" r:id="rId5"/>
    <p:sldId id="277" r:id="rId6"/>
    <p:sldId id="259" r:id="rId7"/>
    <p:sldId id="272" r:id="rId8"/>
    <p:sldId id="260" r:id="rId9"/>
    <p:sldId id="274" r:id="rId10"/>
    <p:sldId id="261" r:id="rId11"/>
    <p:sldId id="280" r:id="rId12"/>
    <p:sldId id="284" r:id="rId13"/>
    <p:sldId id="285" r:id="rId14"/>
    <p:sldId id="286" r:id="rId15"/>
    <p:sldId id="287" r:id="rId16"/>
    <p:sldId id="270" r:id="rId17"/>
    <p:sldId id="262" r:id="rId18"/>
    <p:sldId id="265" r:id="rId19"/>
    <p:sldId id="266" r:id="rId20"/>
    <p:sldId id="267" r:id="rId21"/>
    <p:sldId id="281" r:id="rId22"/>
    <p:sldId id="282" r:id="rId23"/>
    <p:sldId id="283" r:id="rId2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932B2-5FF3-4205-A2D1-F89BB8CFCAA7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49D05-846A-4E0E-BBEE-80EA26A3F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33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949D05-846A-4E0E-BBEE-80EA26A3FB4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175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63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3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8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2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8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2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0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99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8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2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81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uctr.ru/university/departments/un/normk/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EC56CD-2B57-085A-B60E-5E726A352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21915" y="1844511"/>
            <a:ext cx="5334000" cy="2286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b="1" dirty="0">
                <a:solidFill>
                  <a:schemeClr val="accent1">
                    <a:lumMod val="40000"/>
                    <a:lumOff val="60000"/>
                  </a:schemeClr>
                </a:solidFill>
                <a:cs typeface="Times New Roman" panose="02020603050405020304" pitchFamily="18" charset="0"/>
              </a:rPr>
              <a:t>Подготовка отчета (НИР, НИОКР, ОКР)</a:t>
            </a:r>
            <a:endParaRPr lang="de-DE" b="1" dirty="0">
              <a:solidFill>
                <a:schemeClr val="accent1">
                  <a:lumMod val="40000"/>
                  <a:lumOff val="60000"/>
                </a:schemeClr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59AFD4-CF77-8D06-1F17-B2FE8A0813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088" r="33372" b="-1"/>
          <a:stretch/>
        </p:blipFill>
        <p:spPr>
          <a:xfrm>
            <a:off x="2" y="732510"/>
            <a:ext cx="5333999" cy="6125491"/>
          </a:xfrm>
          <a:custGeom>
            <a:avLst/>
            <a:gdLst/>
            <a:ahLst/>
            <a:cxnLst/>
            <a:rect l="l" t="t" r="r" b="b"/>
            <a:pathLst>
              <a:path w="5333999" h="6125491">
                <a:moveTo>
                  <a:pt x="0" y="0"/>
                </a:moveTo>
                <a:lnTo>
                  <a:pt x="201347" y="12133"/>
                </a:lnTo>
                <a:cubicBezTo>
                  <a:pt x="834520" y="59989"/>
                  <a:pt x="1489622" y="165274"/>
                  <a:pt x="2149412" y="288819"/>
                </a:cubicBezTo>
                <a:cubicBezTo>
                  <a:pt x="4194087" y="671477"/>
                  <a:pt x="4738431" y="1884930"/>
                  <a:pt x="5125148" y="3309606"/>
                </a:cubicBezTo>
                <a:cubicBezTo>
                  <a:pt x="5383961" y="4263563"/>
                  <a:pt x="5599841" y="5130569"/>
                  <a:pt x="4496734" y="5829050"/>
                </a:cubicBezTo>
                <a:cubicBezTo>
                  <a:pt x="4342061" y="5927011"/>
                  <a:pt x="4177261" y="6012425"/>
                  <a:pt x="4005032" y="6088102"/>
                </a:cubicBezTo>
                <a:lnTo>
                  <a:pt x="3915032" y="6125491"/>
                </a:lnTo>
                <a:lnTo>
                  <a:pt x="0" y="6125491"/>
                </a:lnTo>
                <a:close/>
              </a:path>
            </a:pathLst>
          </a:cu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EB7CBBE-178B-4DB3-AD92-DED458BAE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52425"/>
            <a:ext cx="5185830" cy="65055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A4B9BEA6-2A77-A63F-4023-FD2E0EA031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624" y="4789788"/>
            <a:ext cx="2476499" cy="167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21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61A78-8C33-75E8-E7C7-A9FE3330A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78271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rgbClr val="00B050"/>
                </a:solidFill>
              </a:rPr>
              <a:t>Основная часть</a:t>
            </a:r>
            <a:br>
              <a:rPr lang="ru-RU" sz="44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</a:b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D23AE-D23B-CD58-3C57-7479F49A9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189608"/>
            <a:ext cx="10668000" cy="4914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Основная часть должна содержать:</a:t>
            </a:r>
          </a:p>
          <a:p>
            <a:pPr marL="0" indent="0" algn="just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− выбор направления исследований;</a:t>
            </a:r>
          </a:p>
          <a:p>
            <a:pPr marL="0" indent="0" algn="just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− теоретические и (или) экспериментальные исследования, включающие определение характера и содержания теоретических исследований, методы исследований, результаты, принципы действия разработанных объектов, их характеристики, и т.д.</a:t>
            </a:r>
          </a:p>
          <a:p>
            <a:pPr marL="0" indent="0" algn="just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− обобщение и оценку результатов исследований.</a:t>
            </a:r>
          </a:p>
          <a:p>
            <a:pPr marL="0" indent="0" algn="just">
              <a:buNone/>
            </a:pP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75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820846-4F48-4496-9E01-1E5446D78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791592"/>
          </a:xfrm>
        </p:spPr>
        <p:txBody>
          <a:bodyPr/>
          <a:lstStyle/>
          <a:p>
            <a:r>
              <a:rPr lang="ru-RU" dirty="0"/>
              <a:t>Календарный план (План-график)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8815E92-5D14-45C9-9A9A-42380C93E7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674932"/>
              </p:ext>
            </p:extLst>
          </p:nvPr>
        </p:nvGraphicFramePr>
        <p:xfrm>
          <a:off x="1473200" y="1961356"/>
          <a:ext cx="9245600" cy="39137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0375">
                  <a:extLst>
                    <a:ext uri="{9D8B030D-6E8A-4147-A177-3AD203B41FA5}">
                      <a16:colId xmlns:a16="http://schemas.microsoft.com/office/drawing/2014/main" val="1110228579"/>
                    </a:ext>
                  </a:extLst>
                </a:gridCol>
                <a:gridCol w="1336675">
                  <a:extLst>
                    <a:ext uri="{9D8B030D-6E8A-4147-A177-3AD203B41FA5}">
                      <a16:colId xmlns:a16="http://schemas.microsoft.com/office/drawing/2014/main" val="485989708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424796232"/>
                    </a:ext>
                  </a:extLst>
                </a:gridCol>
                <a:gridCol w="2340610">
                  <a:extLst>
                    <a:ext uri="{9D8B030D-6E8A-4147-A177-3AD203B41FA5}">
                      <a16:colId xmlns:a16="http://schemas.microsoft.com/office/drawing/2014/main" val="2355211217"/>
                    </a:ext>
                  </a:extLst>
                </a:gridCol>
                <a:gridCol w="2249805">
                  <a:extLst>
                    <a:ext uri="{9D8B030D-6E8A-4147-A177-3AD203B41FA5}">
                      <a16:colId xmlns:a16="http://schemas.microsoft.com/office/drawing/2014/main" val="3963236612"/>
                    </a:ext>
                  </a:extLst>
                </a:gridCol>
                <a:gridCol w="1327785">
                  <a:extLst>
                    <a:ext uri="{9D8B030D-6E8A-4147-A177-3AD203B41FA5}">
                      <a16:colId xmlns:a16="http://schemas.microsoft.com/office/drawing/2014/main" val="20912254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№ этапа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Сроки выполнения (начало-окончание)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Наименование этапа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Состав выполняемых работ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Результат, разрабатываемый документ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Финансирование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73507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Этап 1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Начало (с момента заключения договора) окончание: 31.12.20…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Выбор направления исследований. Экспериментальные исследования.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Или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Теоретические и экспериментальные исследования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Анализ научно-технической литературы. Патентный поиск.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Разработка методики изготовления образцов….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Изготовление образцов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Промежуточный отчет о НИР.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 Отчет о патентных исследованиях (ПИ).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Акт об изготовлении образцов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Техническая (конструкторская, технологическая, программная, эксплуатационная, ремонтная) документация должна соответствовать требованиям стандартов ЕСКД, ЕСТД, ЕСПД, а также требованиями иной нормативно-технической документации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Тыс. рублей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01600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Этап 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Разработка технологии. Испытания образцов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Разработка технологии и Лабораторного технологического регламента (ЛТР). Испытания образцов.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Лабораторный технологический регламент. Протоколы испытаний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4565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5073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4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4DC7198-EC35-4020-BFFD-CB71EDD0DB45}"/>
              </a:ext>
            </a:extLst>
          </p:cNvPr>
          <p:cNvSpPr/>
          <p:nvPr/>
        </p:nvSpPr>
        <p:spPr>
          <a:xfrm>
            <a:off x="656948" y="1166843"/>
            <a:ext cx="110615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1. В разделе, посвященном Аналитическому обзору современной научно-технической, нормативной, методической литературы, должен быть проведен их анализ и представлены выводы, отражающие актуальность и новизну выполняемых исследований  </a:t>
            </a:r>
          </a:p>
          <a:p>
            <a:r>
              <a:rPr lang="ru-RU" sz="2800" dirty="0"/>
              <a:t>2 . Из описаний проведенных работ, результаты которых приведены в разделах, описывающих экспериментальные работы, должно быть ясно видны качество и полнота выполнения работ.  Разделы целесообразно дополнить наглядными иллюстрациями в виде таблиц, графиков, диаграмм и </a:t>
            </a:r>
            <a:r>
              <a:rPr lang="ru-RU" sz="2800" dirty="0" err="1"/>
              <a:t>электрофореграмм</a:t>
            </a:r>
            <a:r>
              <a:rPr lang="ru-RU" sz="2800" dirty="0"/>
              <a:t>. Информация должна быть приведена в терминах выполнения (прошедшее время), (что делали и как делали). Если результаты содержат большой массив данных, то они могут быть вынесены в Приложение. В Приложение можно также представить спектры, </a:t>
            </a:r>
            <a:r>
              <a:rPr lang="ru-RU" sz="2800" dirty="0" err="1"/>
              <a:t>электрофореграммы</a:t>
            </a:r>
            <a:r>
              <a:rPr lang="ru-RU" sz="2800" dirty="0"/>
              <a:t>, диаграммы.</a:t>
            </a:r>
          </a:p>
        </p:txBody>
      </p:sp>
    </p:spTree>
    <p:extLst>
      <p:ext uri="{BB962C8B-B14F-4D97-AF65-F5344CB8AC3E}">
        <p14:creationId xmlns:p14="http://schemas.microsoft.com/office/powerpoint/2010/main" val="2494702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DFC7CAC-55C4-4110-B297-36199FBC8C06}"/>
              </a:ext>
            </a:extLst>
          </p:cNvPr>
          <p:cNvSpPr/>
          <p:nvPr/>
        </p:nvSpPr>
        <p:spPr>
          <a:xfrm>
            <a:off x="870012" y="745725"/>
            <a:ext cx="10422383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/>
              <a:t>3 В разделах по разработке</a:t>
            </a:r>
            <a:r>
              <a:rPr lang="ru-RU" sz="2600" b="1" dirty="0"/>
              <a:t> методик </a:t>
            </a:r>
            <a:r>
              <a:rPr lang="ru-RU" sz="2600" dirty="0"/>
              <a:t>необходимо описывать экспериментальные работы, а в выводах сделать ссылку на представленный отдельно документ- методику. </a:t>
            </a:r>
          </a:p>
          <a:p>
            <a:pPr algn="just"/>
            <a:r>
              <a:rPr lang="ru-RU" sz="2600" dirty="0"/>
              <a:t>4 В разделе, отдельно описывающем получение экспериментальных образцов, должно быть четко ясно, какие экспериментальные образцы </a:t>
            </a:r>
            <a:r>
              <a:rPr lang="ru-RU" sz="2600" b="1" dirty="0"/>
              <a:t>(ЭО), </a:t>
            </a:r>
            <a:r>
              <a:rPr lang="ru-RU" sz="2600" dirty="0"/>
              <a:t>и в каком количестве были получены.</a:t>
            </a:r>
          </a:p>
          <a:p>
            <a:pPr algn="just"/>
            <a:r>
              <a:rPr lang="ru-RU" sz="2600" dirty="0"/>
              <a:t>5 В разделе приводится описание разработки </a:t>
            </a:r>
            <a:r>
              <a:rPr lang="ru-RU" sz="2600" b="1" dirty="0"/>
              <a:t>ПМ </a:t>
            </a:r>
            <a:r>
              <a:rPr lang="ru-RU" sz="2600" dirty="0"/>
              <a:t>и вывод со ссылкой на разработанный документ «</a:t>
            </a:r>
            <a:r>
              <a:rPr lang="ru-RU" sz="2600" b="1" dirty="0"/>
              <a:t>Программа и методики испытаний»</a:t>
            </a:r>
            <a:r>
              <a:rPr lang="ru-RU" sz="2600" dirty="0"/>
              <a:t>. Рекомендуется четко выделить, по каким параметрам и с использованием  каких методик, планируется проводить испытания по  Программе и методикам (ПМ) испытаний экспериментальных образцов. Указание на то, что исследования проводятся по программе и методике испытаний, обязательно.</a:t>
            </a:r>
          </a:p>
        </p:txBody>
      </p:sp>
    </p:spTree>
    <p:extLst>
      <p:ext uri="{BB962C8B-B14F-4D97-AF65-F5344CB8AC3E}">
        <p14:creationId xmlns:p14="http://schemas.microsoft.com/office/powerpoint/2010/main" val="312598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9598496-20E3-4A10-8B23-D6F62E61DEF1}"/>
              </a:ext>
            </a:extLst>
          </p:cNvPr>
          <p:cNvSpPr/>
          <p:nvPr/>
        </p:nvSpPr>
        <p:spPr>
          <a:xfrm>
            <a:off x="878889" y="878889"/>
            <a:ext cx="1068871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/>
              <a:t>6. В разделе, описывающем разработку какого-либо нормативного документа (ЛТР, ОПР, ТУ, ТИ, ПМ и т.п.) следует указать на основании чего, каких результатов, с какой целью разрабатывался документ, с учетом каких требований, его назначение.</a:t>
            </a:r>
          </a:p>
          <a:p>
            <a:r>
              <a:rPr lang="ru-RU" sz="2600" dirty="0"/>
              <a:t>7. В разделе по разработке макетов, блоков, устройств, установок, обязательно приводится описание разработке сначала конструкторская документация (эскизная), далее информация об изготовлении. В выводах -ссылка на комплект КД, ссылка на акт изготовления. </a:t>
            </a:r>
          </a:p>
          <a:p>
            <a:r>
              <a:rPr lang="ru-RU" sz="2600" dirty="0"/>
              <a:t>8.Во всех разделах необходимо привести ссылки на разработанные в результате выполнения работы документы, (методики, акты, ЛТР, протоколы и т.п.) в случае их разработки. Во всех разделах в конце должны быть выводы (не заключения!) и можно указать на соответствие выполненных работ и полученных результатов требованиям договора или технического задания</a:t>
            </a:r>
          </a:p>
        </p:txBody>
      </p:sp>
    </p:spTree>
    <p:extLst>
      <p:ext uri="{BB962C8B-B14F-4D97-AF65-F5344CB8AC3E}">
        <p14:creationId xmlns:p14="http://schemas.microsoft.com/office/powerpoint/2010/main" val="1123797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28A8FD7-5E1D-4D0D-A6F6-239216D8045A}"/>
              </a:ext>
            </a:extLst>
          </p:cNvPr>
          <p:cNvSpPr/>
          <p:nvPr/>
        </p:nvSpPr>
        <p:spPr>
          <a:xfrm>
            <a:off x="816746" y="967666"/>
            <a:ext cx="1032473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9. В разделе по разработке ОПР нужно привести описание процесса перехода от лабораторной технологии к промышленному производству, а также анализ подходов и технологических решений необходимых для этого. Также следует учитывать, что масштабирование технологии проводится не для наработки некоторого количества  экспериментальных образцов, например 400. (это не промышленный масштаб), а для разработки промышленной технологии производства. В соответствии с ОСТ 64-02-003-2002 разработка масштабирования должна включать в себя использование опытно-промышленного оборудования, возможно и разработку. </a:t>
            </a:r>
          </a:p>
          <a:p>
            <a:r>
              <a:rPr lang="ru-RU" sz="2400" dirty="0"/>
              <a:t>10. В разделе по разработке макетов, блоков, устройств, установок, обязательно приводится описание разработки сначала конструкторской документации (эскизной), далее информация об изготовлении макетного/экспериментального образца для технических испытаний.  Если по результатам испытаний поводится корректировка КД, то это отдельно описывается и представляется скорректированные КД. </a:t>
            </a:r>
          </a:p>
        </p:txBody>
      </p:sp>
    </p:spTree>
    <p:extLst>
      <p:ext uri="{BB962C8B-B14F-4D97-AF65-F5344CB8AC3E}">
        <p14:creationId xmlns:p14="http://schemas.microsoft.com/office/powerpoint/2010/main" val="1621560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D58D3C-8E61-45A7-B59C-EE3CF128C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39192"/>
            <a:ext cx="10668000" cy="137603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B050"/>
                </a:solidFill>
              </a:rPr>
              <a:t>Перечень результатов НИР: </a:t>
            </a:r>
            <a:br>
              <a:rPr lang="ru-RU" dirty="0">
                <a:solidFill>
                  <a:srgbClr val="00B050"/>
                </a:solidFill>
              </a:rPr>
            </a:br>
            <a:r>
              <a:rPr lang="ru-RU" dirty="0">
                <a:solidFill>
                  <a:srgbClr val="00B050"/>
                </a:solidFill>
              </a:rPr>
              <a:t>Прикладные работы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968BF8-0324-4C90-8B03-20FCADB2D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819922"/>
            <a:ext cx="10668000" cy="4856086"/>
          </a:xfrm>
        </p:spPr>
        <p:txBody>
          <a:bodyPr>
            <a:noAutofit/>
          </a:bodyPr>
          <a:lstStyle/>
          <a:p>
            <a:r>
              <a:rPr lang="ru-RU" sz="2000" dirty="0"/>
              <a:t>Методики получения (изготовления, наработки) образцов).</a:t>
            </a:r>
          </a:p>
          <a:p>
            <a:r>
              <a:rPr lang="ru-RU" sz="2000" dirty="0"/>
              <a:t>Методики синтеза новых производных, соединений.</a:t>
            </a:r>
          </a:p>
          <a:p>
            <a:r>
              <a:rPr lang="ru-RU" sz="2000" dirty="0"/>
              <a:t>Методики анализа качества, проведения покрытий… и т. п. </a:t>
            </a:r>
          </a:p>
          <a:p>
            <a:r>
              <a:rPr lang="ru-RU" sz="2000" dirty="0"/>
              <a:t>Технологии, опытные линии, технологические регламенты (лабораторные, опытно-промышленные).</a:t>
            </a:r>
          </a:p>
          <a:p>
            <a:r>
              <a:rPr lang="ru-RU" sz="2000" dirty="0"/>
              <a:t>Экспериментальные образцы (лабораторные, опытные, опытно-промышленные).</a:t>
            </a:r>
          </a:p>
          <a:p>
            <a:r>
              <a:rPr lang="ru-RU" sz="2000" dirty="0"/>
              <a:t>Макеты, модели, стенды, блоки, устройства, установки, эскизная конструкторская документация.</a:t>
            </a:r>
          </a:p>
          <a:p>
            <a:r>
              <a:rPr lang="ru-RU" sz="2000" dirty="0"/>
              <a:t>Инструкции. Технические условия.</a:t>
            </a:r>
          </a:p>
          <a:p>
            <a:r>
              <a:rPr lang="ru-RU" sz="2000" dirty="0"/>
              <a:t>Карты, схемы.</a:t>
            </a:r>
          </a:p>
        </p:txBody>
      </p:sp>
    </p:spTree>
    <p:extLst>
      <p:ext uri="{BB962C8B-B14F-4D97-AF65-F5344CB8AC3E}">
        <p14:creationId xmlns:p14="http://schemas.microsoft.com/office/powerpoint/2010/main" val="2933879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B6B83-CE79-1A91-33D8-928961285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0E84D-0FBF-C070-87E6-0F96D49C8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i="1" dirty="0">
                <a:solidFill>
                  <a:srgbClr val="00B050"/>
                </a:solidFill>
              </a:rPr>
              <a:t>Перечень результатов НИР</a:t>
            </a:r>
            <a:r>
              <a:rPr lang="ru-RU" b="1" i="1" dirty="0">
                <a:solidFill>
                  <a:srgbClr val="00B050"/>
                </a:solidFill>
              </a:rPr>
              <a:t>: </a:t>
            </a:r>
            <a:br>
              <a:rPr lang="ru-RU" b="1" i="1" dirty="0">
                <a:solidFill>
                  <a:srgbClr val="00B050"/>
                </a:solidFill>
              </a:rPr>
            </a:br>
            <a:r>
              <a:rPr lang="ru-RU" b="1" i="1" dirty="0">
                <a:solidFill>
                  <a:srgbClr val="00B050"/>
                </a:solidFill>
              </a:rPr>
              <a:t>Теоретические работы</a:t>
            </a:r>
            <a:br>
              <a:rPr lang="de-DE" b="1" i="1" dirty="0">
                <a:solidFill>
                  <a:srgbClr val="00B050"/>
                </a:solidFill>
              </a:rPr>
            </a:br>
            <a:r>
              <a:rPr lang="ru-RU" sz="2200" b="1" i="1" dirty="0">
                <a:solidFill>
                  <a:srgbClr val="00B050"/>
                </a:solidFill>
              </a:rPr>
              <a:t>(Фундаментальные и поисковые НИР)</a:t>
            </a:r>
            <a:br>
              <a:rPr lang="ru-RU" sz="2200" b="1" i="1" dirty="0">
                <a:solidFill>
                  <a:srgbClr val="00B050"/>
                </a:solidFill>
              </a:rPr>
            </a:br>
            <a:endParaRPr lang="de-DE" sz="2200" b="1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8F860-C6E1-7F60-F293-EA458CC18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86000"/>
            <a:ext cx="10668000" cy="4274598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основополагающие (концептуальные) документы, связанные с вопросами развития того или иного научно-технического направления; </a:t>
            </a:r>
          </a:p>
          <a:p>
            <a:pPr algn="just"/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программные, плановые, методические документы (программы, концепции основных направлений и планов научно-технического развития, федеральных целевых программ, проектов и др. документов); </a:t>
            </a:r>
          </a:p>
          <a:p>
            <a:pPr algn="just"/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обоснование необходимости выполнения ОКР или ОТР для продолжения исследований или реализации результатов проведенных исследований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7873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80948-D59C-0BA8-E392-81651B06C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986901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>
                <a:solidFill>
                  <a:srgbClr val="00B050"/>
                </a:solidFill>
              </a:rPr>
              <a:t>Патентные исследования</a:t>
            </a:r>
            <a:endParaRPr lang="de-DE" sz="4000" b="1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8320F-3B49-72DA-C110-B24E0CBD5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748902"/>
            <a:ext cx="9382125" cy="43551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На первом этапе выполнения проекта должны быть проведены патентные исследования в соответствии ГОСТ Р 15.011-2024 .</a:t>
            </a:r>
          </a:p>
          <a:p>
            <a:pPr marL="0" indent="0" algn="just">
              <a:buNone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	В разделе, посвященном проведению патентных исследований, рекомендуется указать глубину поиска, перечень стран, документация которых рассматривалась, и завершить выводами о соответствии тематики исследований мировому уровню и тенденциям развития объекта исследований на первом этапе и патентоспособность полученных РИД.</a:t>
            </a: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110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DE353-C15F-6863-1505-AD93B33E8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dirty="0">
                <a:solidFill>
                  <a:srgbClr val="00B050"/>
                </a:solidFill>
              </a:rPr>
              <a:t>Заключение </a:t>
            </a:r>
            <a:endParaRPr lang="de-DE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E8953-EEFF-D356-DEE9-E833A7F8B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Заключение должно содержать:</a:t>
            </a:r>
          </a:p>
          <a:p>
            <a:pPr marL="0" indent="0" algn="just">
              <a:buNone/>
            </a:pP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− краткие выводы по результатам выполненной НИР или отдельных ее этапов, оценку полноты решений поставленных задач, разработку рекомендаций и исходных данных по конкретному использованию результатов НИР, оценку технико-экономической эффективности внедрения;</a:t>
            </a:r>
          </a:p>
          <a:p>
            <a:pPr marL="0" indent="0" algn="just">
              <a:buNone/>
            </a:pP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− оценку научно-технического уровня выполненной НИР в сравнении с лучшими достижениями в данной области. </a:t>
            </a:r>
          </a:p>
          <a:p>
            <a:pPr marL="0" indent="0" algn="just">
              <a:buNone/>
            </a:pP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При формулировании выводов необходимо учитывать, что документы не создаются, а разрабатываются.</a:t>
            </a:r>
            <a:endParaRPr lang="de-D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266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CB434-EAC1-0B25-CFBB-1016960E3AF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52475"/>
            <a:ext cx="10668000" cy="1524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4000" b="1" i="1" dirty="0">
                <a:solidFill>
                  <a:srgbClr val="00B050"/>
                </a:solidFill>
                <a:cs typeface="Times New Roman" panose="02020603050405020304" pitchFamily="18" charset="0"/>
              </a:rPr>
              <a:t>Формирование</a:t>
            </a:r>
            <a:r>
              <a:rPr lang="ru-RU" dirty="0">
                <a:solidFill>
                  <a:schemeClr val="bg2">
                    <a:lumMod val="10000"/>
                    <a:lumOff val="9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000" b="1" i="1" dirty="0">
                <a:solidFill>
                  <a:srgbClr val="00B050"/>
                </a:solidFill>
                <a:cs typeface="Times New Roman" panose="02020603050405020304" pitchFamily="18" charset="0"/>
              </a:rPr>
              <a:t>отчета в соответствии с планом -графиком (ПГ)выполнения работ</a:t>
            </a:r>
            <a:endParaRPr lang="de-DE" sz="4000" b="1" i="1" dirty="0">
              <a:solidFill>
                <a:srgbClr val="00B050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F3C41-58D5-6731-EF6C-113C33BBB85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2201663"/>
            <a:ext cx="11771790" cy="43642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Отчет о НИР –научно-технический документ, который содержит систематизированные данные о научно-исследовательской работе, описывающий процесс, результаты научно-технического исследования и состояние научно-технической проблемы.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https://www.muctr.ru/university/departments/un/normk/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</a:t>
            </a:r>
          </a:p>
          <a:p>
            <a:pPr marL="0" lvl="0" indent="0" algn="just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Отчет о научно-исследовательской работе составляется в соответствии с требованиями ГОСТ 7.32 и  планом-графиком выполнения работ или Календарным планом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359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86783-5E46-D5C7-204F-AAA53780B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dirty="0">
                <a:solidFill>
                  <a:srgbClr val="00B050"/>
                </a:solidFill>
              </a:rPr>
              <a:t>Список использованных источников</a:t>
            </a:r>
            <a:endParaRPr lang="de-DE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97D70-CA38-7A80-EAEC-31126D514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Общие требования и правила составления библиографической ссылки в списке использованных источников (основные виды, структуру, состав, расположение в документах) изложены в ГОСТ Р 7.0.5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3358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FADCC2-602B-4A6F-9937-E2BD49D3E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64955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4"/>
                </a:solidFill>
              </a:rPr>
              <a:t>ПРИЛОЖЕНИЯ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55BD20-23C5-497D-9884-A6229438D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86758"/>
            <a:ext cx="10668000" cy="4417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	Приложения обозначают прописными буквами кириллицей, начиная с А, за исключением букв </a:t>
            </a:r>
            <a:r>
              <a:rPr lang="ru-RU" dirty="0">
                <a:solidFill>
                  <a:srgbClr val="FF0000">
                    <a:alpha val="70000"/>
                  </a:srgbClr>
                </a:solidFill>
              </a:rPr>
              <a:t>Ё, З, Й, О, Ч, Ъ, Ы, Ь</a:t>
            </a:r>
            <a:r>
              <a:rPr lang="ru-RU" dirty="0"/>
              <a:t>. Допускается обозначение приложений буквами латинского алфавита, за исключением букв </a:t>
            </a:r>
            <a:r>
              <a:rPr lang="ru-RU" dirty="0">
                <a:solidFill>
                  <a:srgbClr val="FF0000">
                    <a:alpha val="70000"/>
                  </a:srgbClr>
                </a:solidFill>
              </a:rPr>
              <a:t>I и O.</a:t>
            </a:r>
          </a:p>
          <a:p>
            <a:pPr marL="0" indent="0">
              <a:buNone/>
            </a:pPr>
            <a:r>
              <a:rPr lang="ru-RU" dirty="0"/>
              <a:t>В приложения рекомендуется включать материалы, дополняющие текст отчета, связанные с выполненной НИР, если они не могут быть включены в основную часть.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6431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D4CB08-DCE6-4FE9-999C-BFD4D063F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 </a:t>
            </a:r>
            <a:r>
              <a:rPr lang="ru-RU" dirty="0">
                <a:solidFill>
                  <a:schemeClr val="accent4"/>
                </a:solidFill>
              </a:rPr>
              <a:t>Оформление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CC0D6F-9708-443F-872A-8F81EB3F8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Текст отчета следует печатать, соблюдая следующие размеры полей: левое — не менее </a:t>
            </a:r>
            <a:r>
              <a:rPr lang="ru-RU" dirty="0">
                <a:solidFill>
                  <a:srgbClr val="FF0000">
                    <a:alpha val="70000"/>
                  </a:srgbClr>
                </a:solidFill>
              </a:rPr>
              <a:t>30 мм</a:t>
            </a:r>
            <a:r>
              <a:rPr lang="ru-RU" dirty="0"/>
              <a:t>, правое — не менее </a:t>
            </a:r>
            <a:r>
              <a:rPr lang="ru-RU" dirty="0">
                <a:solidFill>
                  <a:srgbClr val="FF0000">
                    <a:alpha val="70000"/>
                  </a:srgbClr>
                </a:solidFill>
              </a:rPr>
              <a:t>10 мм</a:t>
            </a:r>
            <a:r>
              <a:rPr lang="ru-RU" dirty="0"/>
              <a:t>, верхнее и нижнее — </a:t>
            </a:r>
            <a:r>
              <a:rPr lang="ru-RU" dirty="0">
                <a:solidFill>
                  <a:srgbClr val="FF0000">
                    <a:alpha val="70000"/>
                  </a:srgbClr>
                </a:solidFill>
              </a:rPr>
              <a:t>20 мм</a:t>
            </a:r>
            <a:r>
              <a:rPr lang="ru-RU" dirty="0"/>
              <a:t>. Абзацный отступ должен быть одинаковым по всему тексту отчета и равен </a:t>
            </a:r>
            <a:r>
              <a:rPr lang="ru-RU" dirty="0">
                <a:solidFill>
                  <a:srgbClr val="FF0000">
                    <a:alpha val="70000"/>
                  </a:srgbClr>
                </a:solidFill>
              </a:rPr>
              <a:t>1,25 см</a:t>
            </a:r>
            <a:r>
              <a:rPr lang="ru-RU" dirty="0"/>
              <a:t>.</a:t>
            </a:r>
          </a:p>
          <a:p>
            <a:r>
              <a:rPr lang="ru-RU" dirty="0"/>
              <a:t> Номер страницы проставляют в центре нижней части листа без точки. </a:t>
            </a:r>
          </a:p>
        </p:txBody>
      </p:sp>
    </p:spTree>
    <p:extLst>
      <p:ext uri="{BB962C8B-B14F-4D97-AF65-F5344CB8AC3E}">
        <p14:creationId xmlns:p14="http://schemas.microsoft.com/office/powerpoint/2010/main" val="19991849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34787-3870-4AF8-932F-98F9EF854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accent4"/>
                </a:solidFill>
              </a:rPr>
              <a:t>Иллюстрации (рисунки) Таблицы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C367CA-218F-4AF5-8F30-90EAD5866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Рисунок Номер рисунка — Наименование рисунка. Наименование рисунка приводят с прописной буквы без точки в конце. Располагать под рисунком по центру, например: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FF0000">
                    <a:alpha val="70000"/>
                  </a:srgbClr>
                </a:solidFill>
              </a:rPr>
              <a:t>Рисунок 2 — Оформление таблицы</a:t>
            </a:r>
          </a:p>
          <a:p>
            <a:r>
              <a:rPr lang="ru-RU" dirty="0"/>
              <a:t>Номер таблицы — Наименование таблицы. Наименование таблицы приводят с прописной буквы без точки в конце. Располагать справа без абзацного отступа, например:</a:t>
            </a:r>
          </a:p>
          <a:p>
            <a:r>
              <a:rPr lang="ru-RU" dirty="0">
                <a:solidFill>
                  <a:srgbClr val="FF0000">
                    <a:alpha val="70000"/>
                  </a:srgbClr>
                </a:solidFill>
              </a:rPr>
              <a:t>Таблица 1— Характеристика сырья</a:t>
            </a:r>
          </a:p>
        </p:txBody>
      </p:sp>
    </p:spTree>
    <p:extLst>
      <p:ext uri="{BB962C8B-B14F-4D97-AF65-F5344CB8AC3E}">
        <p14:creationId xmlns:p14="http://schemas.microsoft.com/office/powerpoint/2010/main" val="3431957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2AE2B-3D79-5B66-9100-C3DAC74E0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1"/>
            <a:ext cx="10668000" cy="6850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sz="4000" b="1" i="1" dirty="0">
                <a:solidFill>
                  <a:srgbClr val="00B050"/>
                </a:solidFill>
                <a:cs typeface="Times New Roman" panose="02020603050405020304" pitchFamily="18" charset="0"/>
              </a:rPr>
              <a:t>Структура отчета</a:t>
            </a:r>
            <a:endParaRPr lang="de-DE" sz="4000" b="1" i="1" dirty="0">
              <a:solidFill>
                <a:srgbClr val="00B05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CDEA948F-65B8-123E-6939-38F6794CE8FC}"/>
              </a:ext>
            </a:extLst>
          </p:cNvPr>
          <p:cNvSpPr txBox="1">
            <a:spLocks/>
          </p:cNvSpPr>
          <p:nvPr/>
        </p:nvSpPr>
        <p:spPr>
          <a:xfrm>
            <a:off x="761999" y="1447062"/>
            <a:ext cx="9984557" cy="48074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1) титульный лист должен быть оформлен в соответствии с размещенным на сайте образцом;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2) список исполнителей, шаблон размещен на сайте;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3) реферат;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4) содержание;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5) перечень сокращений, условных обозначений, символов, единиц и терминов;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6) введение;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7) основная часть;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8) заключение;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9) список использованных источников должен быть единым ко всему отчету и не подразделяться в соответствии с номерами разделов;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10) приложения.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algn="just">
              <a:lnSpc>
                <a:spcPct val="100000"/>
              </a:lnSpc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4026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8B09862-90C9-48B8-B1BC-A3AF7563B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0994" y="0"/>
            <a:ext cx="48300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170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7924A39-DD1D-4DEA-842D-5A74B3904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150" y="235458"/>
            <a:ext cx="5981700" cy="6387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013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58CE6-304D-4248-51D5-BEF31CB93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8359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dirty="0">
                <a:solidFill>
                  <a:srgbClr val="00B050"/>
                </a:solidFill>
                <a:cs typeface="Times New Roman" panose="02020603050405020304" pitchFamily="18" charset="0"/>
              </a:rPr>
              <a:t>Реферат</a:t>
            </a:r>
            <a:br>
              <a:rPr lang="ru-RU" sz="4000" b="1" i="1" dirty="0">
                <a:solidFill>
                  <a:srgbClr val="00B050"/>
                </a:solidFill>
                <a:cs typeface="Times New Roman" panose="02020603050405020304" pitchFamily="18" charset="0"/>
              </a:rPr>
            </a:br>
            <a:r>
              <a:rPr lang="ru-RU" sz="2700" b="1" i="1" dirty="0">
                <a:solidFill>
                  <a:srgbClr val="00B050"/>
                </a:solidFill>
                <a:cs typeface="Times New Roman" panose="02020603050405020304" pitchFamily="18" charset="0"/>
              </a:rPr>
              <a:t>«Отчет ___ с., ___ ч., ___ рис., ___ табл., ___ источников, ___ прил.»</a:t>
            </a:r>
            <a:endParaRPr lang="de-DE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6FCAF-A172-7B8F-7CBD-E30C40D52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4" y="1597982"/>
            <a:ext cx="4846948" cy="397719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1700" dirty="0"/>
              <a:t>- </a:t>
            </a:r>
            <a:r>
              <a:rPr lang="ru-RU" sz="2000" dirty="0"/>
              <a:t>объект исследования или разработки;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/>
              <a:t>− цель работы;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/>
              <a:t>− метод исследования и аппаратуру;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/>
              <a:t>− полученные результаты и их новизну;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/>
              <a:t>− основные конструктивные, технологические и технико-экономические характеристики;</a:t>
            </a:r>
            <a:endParaRPr lang="de-DE" sz="2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920EC28-9A88-8EDA-E66C-46190E45CDC7}"/>
              </a:ext>
            </a:extLst>
          </p:cNvPr>
          <p:cNvSpPr txBox="1">
            <a:spLocks/>
          </p:cNvSpPr>
          <p:nvPr/>
        </p:nvSpPr>
        <p:spPr>
          <a:xfrm>
            <a:off x="5936142" y="2345184"/>
            <a:ext cx="5891752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7"/>
            </a:pPr>
            <a:endParaRPr lang="de-DE" sz="17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8FED150-3B9E-4318-B58F-F363AF809EB6}"/>
              </a:ext>
            </a:extLst>
          </p:cNvPr>
          <p:cNvSpPr/>
          <p:nvPr/>
        </p:nvSpPr>
        <p:spPr>
          <a:xfrm>
            <a:off x="6347792" y="1553592"/>
            <a:ext cx="4846948" cy="3736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/>
              <a:t>− степень внедрения;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− рекомендации по внедрению или итоги внедрения результатов НИР;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− область применения;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− экономическую эффективность или значимость работы;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− прогнозные предложения о развитии объекта исследования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9522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560CA-5CB0-436F-B60F-E95C47662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0730" y="762000"/>
            <a:ext cx="10249270" cy="84485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B050"/>
                </a:solidFill>
              </a:rPr>
              <a:t>СОДЕРЖАНИЕ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7DF50C-5E31-4237-B627-FCFA46DAE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784412"/>
            <a:ext cx="10668000" cy="43196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Введение</a:t>
            </a:r>
          </a:p>
          <a:p>
            <a:pPr marL="0" indent="0">
              <a:buNone/>
            </a:pPr>
            <a:r>
              <a:rPr lang="ru-RU" dirty="0"/>
              <a:t>  1 Наименование раздела 1		</a:t>
            </a:r>
          </a:p>
          <a:p>
            <a:pPr marL="0" indent="0">
              <a:buNone/>
            </a:pPr>
            <a:r>
              <a:rPr lang="ru-RU" dirty="0"/>
              <a:t>     1.1 Наименование подраздела 1 раздела 1</a:t>
            </a:r>
          </a:p>
          <a:p>
            <a:pPr marL="0" indent="0">
              <a:buNone/>
            </a:pPr>
            <a:r>
              <a:rPr lang="ru-RU" dirty="0"/>
              <a:t>     1.2 Наименование подраздела 2 раздела 1</a:t>
            </a:r>
          </a:p>
          <a:p>
            <a:pPr marL="0" indent="0">
              <a:buNone/>
            </a:pPr>
            <a:r>
              <a:rPr lang="ru-RU" dirty="0"/>
              <a:t>   2 Наименование раздела 2</a:t>
            </a:r>
          </a:p>
          <a:p>
            <a:pPr marL="0" indent="0">
              <a:buNone/>
            </a:pPr>
            <a:r>
              <a:rPr lang="ru-RU" dirty="0"/>
              <a:t>Заключение</a:t>
            </a:r>
          </a:p>
          <a:p>
            <a:pPr marL="0" indent="0">
              <a:buNone/>
            </a:pPr>
            <a:r>
              <a:rPr lang="ru-RU" dirty="0"/>
              <a:t>Список использованных источников</a:t>
            </a:r>
          </a:p>
        </p:txBody>
      </p:sp>
    </p:spTree>
    <p:extLst>
      <p:ext uri="{BB962C8B-B14F-4D97-AF65-F5344CB8AC3E}">
        <p14:creationId xmlns:p14="http://schemas.microsoft.com/office/powerpoint/2010/main" val="2755052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93B12-AB57-0042-13E3-5178B32B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764959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>
                <a:solidFill>
                  <a:srgbClr val="00B050"/>
                </a:solidFill>
              </a:rPr>
              <a:t>Введение</a:t>
            </a:r>
            <a:endParaRPr lang="de-DE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5FAE1-9DB5-D0CB-1716-60BECDD31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526960"/>
            <a:ext cx="10668000" cy="45771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В соответствии с ГОСТ 7.32-2017 необходимо представить во Введении сведения о новизне проекта, о патентных исследованиях и выводы из них, цели этапа, а также сведения о планируемом научно-техническом уровне разработки. Введение-это структурный элемент, который в отчете приводится только в начале и один раз. Во Введении задачи только ставятся. О выполнении следует писать в Заключении (часто встречающаяся ошибка).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0050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0D0D37-3D82-4268-8107-A587E14F4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347709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B050"/>
                </a:solidFill>
              </a:rPr>
              <a:t>Наименование разделов и подразделов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CB073B3-E527-47CD-AAE3-CBE439E2C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740024"/>
            <a:ext cx="10668000" cy="43640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  1Наименование раздела 1</a:t>
            </a:r>
          </a:p>
          <a:p>
            <a:pPr marL="0" indent="0">
              <a:buNone/>
            </a:pPr>
            <a:r>
              <a:rPr lang="ru-RU" dirty="0"/>
              <a:t>      1.1 Наименование подраздела 1 раздела 1</a:t>
            </a:r>
          </a:p>
          <a:p>
            <a:pPr marL="0" indent="0">
              <a:buNone/>
            </a:pPr>
            <a:r>
              <a:rPr lang="ru-RU" dirty="0"/>
              <a:t>       1.2 Наименование подраздела 2 раздела 1</a:t>
            </a:r>
          </a:p>
          <a:p>
            <a:pPr marL="0" indent="0">
              <a:buNone/>
            </a:pPr>
            <a:r>
              <a:rPr lang="ru-RU" dirty="0"/>
              <a:t>   2 Наименование раздела 2</a:t>
            </a:r>
          </a:p>
          <a:p>
            <a:pPr marL="0" indent="0">
              <a:buNone/>
            </a:pPr>
            <a:r>
              <a:rPr lang="ru-RU" dirty="0"/>
              <a:t>      2.1 Наименование подраздела 1 раздела 2</a:t>
            </a:r>
          </a:p>
          <a:p>
            <a:pPr marL="0" indent="0">
              <a:buNone/>
            </a:pPr>
            <a:r>
              <a:rPr lang="ru-RU" dirty="0"/>
              <a:t>      2.2 Наименование подраздела 2 раздела 2</a:t>
            </a:r>
          </a:p>
          <a:p>
            <a:pPr marL="0" indent="0">
              <a:buNone/>
            </a:pPr>
            <a:r>
              <a:rPr lang="ru-RU" dirty="0"/>
              <a:t>         2.2.1 Наименование подпункта 1 раздела 2 подраздела 2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6391895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LightSeed_2SEEDS">
      <a:dk1>
        <a:srgbClr val="000000"/>
      </a:dk1>
      <a:lt1>
        <a:srgbClr val="FFFFFF"/>
      </a:lt1>
      <a:dk2>
        <a:srgbClr val="41243E"/>
      </a:dk2>
      <a:lt2>
        <a:srgbClr val="E4E8E2"/>
      </a:lt2>
      <a:accent1>
        <a:srgbClr val="AA7FBA"/>
      </a:accent1>
      <a:accent2>
        <a:srgbClr val="A596C6"/>
      </a:accent2>
      <a:accent3>
        <a:srgbClr val="C492BD"/>
      </a:accent3>
      <a:accent4>
        <a:srgbClr val="77AF89"/>
      </a:accent4>
      <a:accent5>
        <a:srgbClr val="82ACA2"/>
      </a:accent5>
      <a:accent6>
        <a:srgbClr val="7CACB5"/>
      </a:accent6>
      <a:hlink>
        <a:srgbClr val="658E56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1708</TotalTime>
  <Words>1634</Words>
  <Application>Microsoft Office PowerPoint</Application>
  <PresentationFormat>Широкоэкранный</PresentationFormat>
  <Paragraphs>130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Avenir Next LT Pro</vt:lpstr>
      <vt:lpstr>Avenir Next LT Pro Light</vt:lpstr>
      <vt:lpstr>Calibri</vt:lpstr>
      <vt:lpstr>Sitka Subheading</vt:lpstr>
      <vt:lpstr>Times New Roman</vt:lpstr>
      <vt:lpstr>PebbleVTI</vt:lpstr>
      <vt:lpstr>Подготовка отчета (НИР, НИОКР, ОКР)</vt:lpstr>
      <vt:lpstr>Формирование отчета в соответствии с планом -графиком (ПГ)выполнения работ</vt:lpstr>
      <vt:lpstr>Структура отчета</vt:lpstr>
      <vt:lpstr>Презентация PowerPoint</vt:lpstr>
      <vt:lpstr>Презентация PowerPoint</vt:lpstr>
      <vt:lpstr>Реферат «Отчет ___ с., ___ ч., ___ рис., ___ табл., ___ источников, ___ прил.»</vt:lpstr>
      <vt:lpstr>СОДЕРЖАНИЕ</vt:lpstr>
      <vt:lpstr>Введение</vt:lpstr>
      <vt:lpstr>Наименование разделов и подразделов </vt:lpstr>
      <vt:lpstr>Основная часть </vt:lpstr>
      <vt:lpstr>Календарный план (План-график)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Перечень результатов НИР:  Прикладные работы </vt:lpstr>
      <vt:lpstr>Перечень результатов НИР:  Теоретические работы (Фундаментальные и поисковые НИР) </vt:lpstr>
      <vt:lpstr>Патентные исследования</vt:lpstr>
      <vt:lpstr>Заключение </vt:lpstr>
      <vt:lpstr>Список использованных источников</vt:lpstr>
      <vt:lpstr>ПРИЛОЖЕНИЯ</vt:lpstr>
      <vt:lpstr> Оформление </vt:lpstr>
      <vt:lpstr>Иллюстрации (рисунки) Таблицы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технического задания</dc:title>
  <dc:creator>Oleg Ishenko</dc:creator>
  <cp:lastModifiedBy>Ищенко Гульсияр Сайделовна</cp:lastModifiedBy>
  <cp:revision>51</cp:revision>
  <dcterms:created xsi:type="dcterms:W3CDTF">2024-12-24T11:53:27Z</dcterms:created>
  <dcterms:modified xsi:type="dcterms:W3CDTF">2026-01-27T09:24:53Z</dcterms:modified>
</cp:coreProperties>
</file>